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62" r:id="rId3"/>
    <p:sldId id="263" r:id="rId4"/>
    <p:sldId id="264" r:id="rId5"/>
    <p:sldId id="265" r:id="rId6"/>
  </p:sldIdLst>
  <p:sldSz cx="12801600" cy="9601200" type="A3"/>
  <p:notesSz cx="9939338" cy="6807200"/>
  <p:defaultTextStyle>
    <a:defPPr>
      <a:defRPr lang="ja-JP"/>
    </a:defPPr>
    <a:lvl1pPr marL="0" algn="l" defTabSz="1075334" rtl="0" eaLnBrk="1" latinLnBrk="0" hangingPunct="1">
      <a:defRPr kumimoji="1" sz="2117" kern="1200">
        <a:solidFill>
          <a:schemeClr val="tx1"/>
        </a:solidFill>
        <a:latin typeface="+mn-lt"/>
        <a:ea typeface="+mn-ea"/>
        <a:cs typeface="+mn-cs"/>
      </a:defRPr>
    </a:lvl1pPr>
    <a:lvl2pPr marL="537667" algn="l" defTabSz="1075334" rtl="0" eaLnBrk="1" latinLnBrk="0" hangingPunct="1">
      <a:defRPr kumimoji="1" sz="2117" kern="1200">
        <a:solidFill>
          <a:schemeClr val="tx1"/>
        </a:solidFill>
        <a:latin typeface="+mn-lt"/>
        <a:ea typeface="+mn-ea"/>
        <a:cs typeface="+mn-cs"/>
      </a:defRPr>
    </a:lvl2pPr>
    <a:lvl3pPr marL="1075334" algn="l" defTabSz="1075334" rtl="0" eaLnBrk="1" latinLnBrk="0" hangingPunct="1">
      <a:defRPr kumimoji="1" sz="2117" kern="1200">
        <a:solidFill>
          <a:schemeClr val="tx1"/>
        </a:solidFill>
        <a:latin typeface="+mn-lt"/>
        <a:ea typeface="+mn-ea"/>
        <a:cs typeface="+mn-cs"/>
      </a:defRPr>
    </a:lvl3pPr>
    <a:lvl4pPr marL="1613002" algn="l" defTabSz="1075334" rtl="0" eaLnBrk="1" latinLnBrk="0" hangingPunct="1">
      <a:defRPr kumimoji="1" sz="2117" kern="1200">
        <a:solidFill>
          <a:schemeClr val="tx1"/>
        </a:solidFill>
        <a:latin typeface="+mn-lt"/>
        <a:ea typeface="+mn-ea"/>
        <a:cs typeface="+mn-cs"/>
      </a:defRPr>
    </a:lvl4pPr>
    <a:lvl5pPr marL="2150669" algn="l" defTabSz="1075334" rtl="0" eaLnBrk="1" latinLnBrk="0" hangingPunct="1">
      <a:defRPr kumimoji="1" sz="2117" kern="1200">
        <a:solidFill>
          <a:schemeClr val="tx1"/>
        </a:solidFill>
        <a:latin typeface="+mn-lt"/>
        <a:ea typeface="+mn-ea"/>
        <a:cs typeface="+mn-cs"/>
      </a:defRPr>
    </a:lvl5pPr>
    <a:lvl6pPr marL="2688336" algn="l" defTabSz="1075334" rtl="0" eaLnBrk="1" latinLnBrk="0" hangingPunct="1">
      <a:defRPr kumimoji="1" sz="2117" kern="1200">
        <a:solidFill>
          <a:schemeClr val="tx1"/>
        </a:solidFill>
        <a:latin typeface="+mn-lt"/>
        <a:ea typeface="+mn-ea"/>
        <a:cs typeface="+mn-cs"/>
      </a:defRPr>
    </a:lvl6pPr>
    <a:lvl7pPr marL="3226003" algn="l" defTabSz="1075334" rtl="0" eaLnBrk="1" latinLnBrk="0" hangingPunct="1">
      <a:defRPr kumimoji="1" sz="2117" kern="1200">
        <a:solidFill>
          <a:schemeClr val="tx1"/>
        </a:solidFill>
        <a:latin typeface="+mn-lt"/>
        <a:ea typeface="+mn-ea"/>
        <a:cs typeface="+mn-cs"/>
      </a:defRPr>
    </a:lvl7pPr>
    <a:lvl8pPr marL="3763670" algn="l" defTabSz="1075334" rtl="0" eaLnBrk="1" latinLnBrk="0" hangingPunct="1">
      <a:defRPr kumimoji="1" sz="2117" kern="1200">
        <a:solidFill>
          <a:schemeClr val="tx1"/>
        </a:solidFill>
        <a:latin typeface="+mn-lt"/>
        <a:ea typeface="+mn-ea"/>
        <a:cs typeface="+mn-cs"/>
      </a:defRPr>
    </a:lvl8pPr>
    <a:lvl9pPr marL="4301338" algn="l" defTabSz="1075334" rtl="0" eaLnBrk="1" latinLnBrk="0" hangingPunct="1">
      <a:defRPr kumimoji="1" sz="2117"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99CC"/>
    <a:srgbClr val="FF66CC"/>
    <a:srgbClr val="0099CC"/>
    <a:srgbClr val="00CCFF"/>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29" autoAdjust="0"/>
    <p:restoredTop sz="90037" autoAdjust="0"/>
  </p:normalViewPr>
  <p:slideViewPr>
    <p:cSldViewPr snapToGrid="0">
      <p:cViewPr varScale="1">
        <p:scale>
          <a:sx n="47" d="100"/>
          <a:sy n="47" d="100"/>
        </p:scale>
        <p:origin x="148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6"/>
            <a:ext cx="4307048" cy="341541"/>
          </a:xfrm>
          <a:prstGeom prst="rect">
            <a:avLst/>
          </a:prstGeom>
        </p:spPr>
        <p:txBody>
          <a:bodyPr vert="horz" lIns="91396" tIns="45696" rIns="91396" bIns="45696"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5629994" y="6"/>
            <a:ext cx="4307048" cy="341541"/>
          </a:xfrm>
          <a:prstGeom prst="rect">
            <a:avLst/>
          </a:prstGeom>
        </p:spPr>
        <p:txBody>
          <a:bodyPr vert="horz" lIns="91396" tIns="45696" rIns="91396" bIns="45696" rtlCol="0"/>
          <a:lstStyle>
            <a:lvl1pPr algn="r">
              <a:defRPr sz="1200"/>
            </a:lvl1pPr>
          </a:lstStyle>
          <a:p>
            <a:fld id="{3FAACB79-B6D1-4374-B897-0525ED63C35D}" type="datetimeFigureOut">
              <a:rPr kumimoji="1" lang="ja-JP" altLang="en-US" smtClean="0"/>
              <a:t>2023/10/27</a:t>
            </a:fld>
            <a:endParaRPr kumimoji="1" lang="ja-JP" altLang="en-US" dirty="0"/>
          </a:p>
        </p:txBody>
      </p:sp>
      <p:sp>
        <p:nvSpPr>
          <p:cNvPr id="4" name="スライド イメージ プレースホルダー 3"/>
          <p:cNvSpPr>
            <a:spLocks noGrp="1" noRot="1" noChangeAspect="1"/>
          </p:cNvSpPr>
          <p:nvPr>
            <p:ph type="sldImg" idx="2"/>
          </p:nvPr>
        </p:nvSpPr>
        <p:spPr>
          <a:xfrm>
            <a:off x="3436938" y="850900"/>
            <a:ext cx="3065462" cy="2298700"/>
          </a:xfrm>
          <a:prstGeom prst="rect">
            <a:avLst/>
          </a:prstGeom>
          <a:noFill/>
          <a:ln w="12700">
            <a:solidFill>
              <a:prstClr val="black"/>
            </a:solidFill>
          </a:ln>
        </p:spPr>
        <p:txBody>
          <a:bodyPr vert="horz" lIns="91396" tIns="45696" rIns="91396" bIns="45696" rtlCol="0" anchor="ctr"/>
          <a:lstStyle/>
          <a:p>
            <a:endParaRPr lang="ja-JP" altLang="en-US" dirty="0"/>
          </a:p>
        </p:txBody>
      </p:sp>
      <p:sp>
        <p:nvSpPr>
          <p:cNvPr id="5" name="ノート プレースホルダー 4"/>
          <p:cNvSpPr>
            <a:spLocks noGrp="1"/>
          </p:cNvSpPr>
          <p:nvPr>
            <p:ph type="body" sz="quarter" idx="3"/>
          </p:nvPr>
        </p:nvSpPr>
        <p:spPr>
          <a:xfrm>
            <a:off x="993935" y="3275969"/>
            <a:ext cx="7951470" cy="2680335"/>
          </a:xfrm>
          <a:prstGeom prst="rect">
            <a:avLst/>
          </a:prstGeom>
        </p:spPr>
        <p:txBody>
          <a:bodyPr vert="horz" lIns="91396" tIns="45696" rIns="91396" bIns="4569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4" y="6465662"/>
            <a:ext cx="4307048" cy="341541"/>
          </a:xfrm>
          <a:prstGeom prst="rect">
            <a:avLst/>
          </a:prstGeom>
        </p:spPr>
        <p:txBody>
          <a:bodyPr vert="horz" lIns="91396" tIns="45696" rIns="91396" bIns="45696"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5629994" y="6465662"/>
            <a:ext cx="4307048" cy="341541"/>
          </a:xfrm>
          <a:prstGeom prst="rect">
            <a:avLst/>
          </a:prstGeom>
        </p:spPr>
        <p:txBody>
          <a:bodyPr vert="horz" lIns="91396" tIns="45696" rIns="91396" bIns="45696" rtlCol="0" anchor="b"/>
          <a:lstStyle>
            <a:lvl1pPr algn="r">
              <a:defRPr sz="1200"/>
            </a:lvl1pPr>
          </a:lstStyle>
          <a:p>
            <a:fld id="{6FD919DB-7BD0-4FEF-AAFB-2342D8F67784}" type="slidenum">
              <a:rPr kumimoji="1" lang="ja-JP" altLang="en-US" smtClean="0"/>
              <a:t>‹#›</a:t>
            </a:fld>
            <a:endParaRPr kumimoji="1" lang="ja-JP" altLang="en-US" dirty="0"/>
          </a:p>
        </p:txBody>
      </p:sp>
    </p:spTree>
    <p:extLst>
      <p:ext uri="{BB962C8B-B14F-4D97-AF65-F5344CB8AC3E}">
        <p14:creationId xmlns:p14="http://schemas.microsoft.com/office/powerpoint/2010/main" val="2195998736"/>
      </p:ext>
    </p:extLst>
  </p:cSld>
  <p:clrMap bg1="lt1" tx1="dk1" bg2="lt2" tx2="dk2" accent1="accent1" accent2="accent2" accent3="accent3" accent4="accent4" accent5="accent5" accent6="accent6" hlink="hlink" folHlink="folHlink"/>
  <p:notesStyle>
    <a:lvl1pPr marL="0" algn="l" defTabSz="1075334" rtl="0" eaLnBrk="1" latinLnBrk="0" hangingPunct="1">
      <a:defRPr kumimoji="1" sz="1411" kern="1200">
        <a:solidFill>
          <a:schemeClr val="tx1"/>
        </a:solidFill>
        <a:latin typeface="+mn-lt"/>
        <a:ea typeface="+mn-ea"/>
        <a:cs typeface="+mn-cs"/>
      </a:defRPr>
    </a:lvl1pPr>
    <a:lvl2pPr marL="537667" algn="l" defTabSz="1075334" rtl="0" eaLnBrk="1" latinLnBrk="0" hangingPunct="1">
      <a:defRPr kumimoji="1" sz="1411" kern="1200">
        <a:solidFill>
          <a:schemeClr val="tx1"/>
        </a:solidFill>
        <a:latin typeface="+mn-lt"/>
        <a:ea typeface="+mn-ea"/>
        <a:cs typeface="+mn-cs"/>
      </a:defRPr>
    </a:lvl2pPr>
    <a:lvl3pPr marL="1075334" algn="l" defTabSz="1075334" rtl="0" eaLnBrk="1" latinLnBrk="0" hangingPunct="1">
      <a:defRPr kumimoji="1" sz="1411" kern="1200">
        <a:solidFill>
          <a:schemeClr val="tx1"/>
        </a:solidFill>
        <a:latin typeface="+mn-lt"/>
        <a:ea typeface="+mn-ea"/>
        <a:cs typeface="+mn-cs"/>
      </a:defRPr>
    </a:lvl3pPr>
    <a:lvl4pPr marL="1613002" algn="l" defTabSz="1075334" rtl="0" eaLnBrk="1" latinLnBrk="0" hangingPunct="1">
      <a:defRPr kumimoji="1" sz="1411" kern="1200">
        <a:solidFill>
          <a:schemeClr val="tx1"/>
        </a:solidFill>
        <a:latin typeface="+mn-lt"/>
        <a:ea typeface="+mn-ea"/>
        <a:cs typeface="+mn-cs"/>
      </a:defRPr>
    </a:lvl4pPr>
    <a:lvl5pPr marL="2150669" algn="l" defTabSz="1075334" rtl="0" eaLnBrk="1" latinLnBrk="0" hangingPunct="1">
      <a:defRPr kumimoji="1" sz="1411" kern="1200">
        <a:solidFill>
          <a:schemeClr val="tx1"/>
        </a:solidFill>
        <a:latin typeface="+mn-lt"/>
        <a:ea typeface="+mn-ea"/>
        <a:cs typeface="+mn-cs"/>
      </a:defRPr>
    </a:lvl5pPr>
    <a:lvl6pPr marL="2688336" algn="l" defTabSz="1075334" rtl="0" eaLnBrk="1" latinLnBrk="0" hangingPunct="1">
      <a:defRPr kumimoji="1" sz="1411" kern="1200">
        <a:solidFill>
          <a:schemeClr val="tx1"/>
        </a:solidFill>
        <a:latin typeface="+mn-lt"/>
        <a:ea typeface="+mn-ea"/>
        <a:cs typeface="+mn-cs"/>
      </a:defRPr>
    </a:lvl6pPr>
    <a:lvl7pPr marL="3226003" algn="l" defTabSz="1075334" rtl="0" eaLnBrk="1" latinLnBrk="0" hangingPunct="1">
      <a:defRPr kumimoji="1" sz="1411" kern="1200">
        <a:solidFill>
          <a:schemeClr val="tx1"/>
        </a:solidFill>
        <a:latin typeface="+mn-lt"/>
        <a:ea typeface="+mn-ea"/>
        <a:cs typeface="+mn-cs"/>
      </a:defRPr>
    </a:lvl7pPr>
    <a:lvl8pPr marL="3763670" algn="l" defTabSz="1075334" rtl="0" eaLnBrk="1" latinLnBrk="0" hangingPunct="1">
      <a:defRPr kumimoji="1" sz="1411" kern="1200">
        <a:solidFill>
          <a:schemeClr val="tx1"/>
        </a:solidFill>
        <a:latin typeface="+mn-lt"/>
        <a:ea typeface="+mn-ea"/>
        <a:cs typeface="+mn-cs"/>
      </a:defRPr>
    </a:lvl8pPr>
    <a:lvl9pPr marL="4301338" algn="l" defTabSz="1075334" rtl="0" eaLnBrk="1" latinLnBrk="0" hangingPunct="1">
      <a:defRPr kumimoji="1" sz="1411"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FD919DB-7BD0-4FEF-AAFB-2342D8F67784}" type="slidenum">
              <a:rPr kumimoji="1" lang="ja-JP" altLang="en-US" smtClean="0"/>
              <a:t>4</a:t>
            </a:fld>
            <a:endParaRPr kumimoji="1" lang="ja-JP" altLang="en-US" dirty="0"/>
          </a:p>
        </p:txBody>
      </p:sp>
    </p:spTree>
    <p:extLst>
      <p:ext uri="{BB962C8B-B14F-4D97-AF65-F5344CB8AC3E}">
        <p14:creationId xmlns:p14="http://schemas.microsoft.com/office/powerpoint/2010/main" val="5174618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600200" y="1571308"/>
            <a:ext cx="9601200" cy="3342640"/>
          </a:xfrm>
        </p:spPr>
        <p:txBody>
          <a:bodyPr anchor="b"/>
          <a:lstStyle>
            <a:lvl1pPr algn="ctr">
              <a:defRPr sz="6300"/>
            </a:lvl1pPr>
          </a:lstStyle>
          <a:p>
            <a:r>
              <a:rPr kumimoji="1" lang="ja-JP" altLang="en-US"/>
              <a:t>マスター タイトルの書式設定</a:t>
            </a:r>
          </a:p>
        </p:txBody>
      </p:sp>
      <p:sp>
        <p:nvSpPr>
          <p:cNvPr id="3" name="サブタイトル 2"/>
          <p:cNvSpPr>
            <a:spLocks noGrp="1"/>
          </p:cNvSpPr>
          <p:nvPr>
            <p:ph type="subTitle" idx="1"/>
          </p:nvPr>
        </p:nvSpPr>
        <p:spPr>
          <a:xfrm>
            <a:off x="1600200" y="5042854"/>
            <a:ext cx="9601200" cy="2318067"/>
          </a:xfrm>
        </p:spPr>
        <p:txBody>
          <a:bodyPr/>
          <a:lstStyle>
            <a:lvl1pPr marL="0" indent="0" algn="ctr">
              <a:buNone/>
              <a:defRPr sz="2520"/>
            </a:lvl1pPr>
            <a:lvl2pPr marL="480058" indent="0" algn="ctr">
              <a:buNone/>
              <a:defRPr sz="2100"/>
            </a:lvl2pPr>
            <a:lvl3pPr marL="960117" indent="0" algn="ctr">
              <a:buNone/>
              <a:defRPr sz="1890"/>
            </a:lvl3pPr>
            <a:lvl4pPr marL="1440176" indent="0" algn="ctr">
              <a:buNone/>
              <a:defRPr sz="1680"/>
            </a:lvl4pPr>
            <a:lvl5pPr marL="1920234" indent="0" algn="ctr">
              <a:buNone/>
              <a:defRPr sz="1680"/>
            </a:lvl5pPr>
            <a:lvl6pPr marL="2400293" indent="0" algn="ctr">
              <a:buNone/>
              <a:defRPr sz="1680"/>
            </a:lvl6pPr>
            <a:lvl7pPr marL="2880351" indent="0" algn="ctr">
              <a:buNone/>
              <a:defRPr sz="1680"/>
            </a:lvl7pPr>
            <a:lvl8pPr marL="3360409" indent="0" algn="ctr">
              <a:buNone/>
              <a:defRPr sz="1680"/>
            </a:lvl8pPr>
            <a:lvl9pPr marL="3840468" indent="0" algn="ctr">
              <a:buNone/>
              <a:defRPr sz="168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F25E02E7-C2AA-4B2A-B348-FED4A6B34DC8}" type="datetimeFigureOut">
              <a:rPr kumimoji="1" lang="ja-JP" altLang="en-US" smtClean="0"/>
              <a:t>2023/10/27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7114E26-2483-49A6-BD16-549090905E5E}" type="slidenum">
              <a:rPr kumimoji="1" lang="ja-JP" altLang="en-US" smtClean="0"/>
              <a:t>‹#›</a:t>
            </a:fld>
            <a:endParaRPr kumimoji="1" lang="ja-JP" altLang="en-US" dirty="0"/>
          </a:p>
        </p:txBody>
      </p:sp>
    </p:spTree>
    <p:extLst>
      <p:ext uri="{BB962C8B-B14F-4D97-AF65-F5344CB8AC3E}">
        <p14:creationId xmlns:p14="http://schemas.microsoft.com/office/powerpoint/2010/main" val="24729476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25E02E7-C2AA-4B2A-B348-FED4A6B34DC8}" type="datetimeFigureOut">
              <a:rPr kumimoji="1" lang="ja-JP" altLang="en-US" smtClean="0"/>
              <a:t>2023/10/27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7114E26-2483-49A6-BD16-549090905E5E}" type="slidenum">
              <a:rPr kumimoji="1" lang="ja-JP" altLang="en-US" smtClean="0"/>
              <a:t>‹#›</a:t>
            </a:fld>
            <a:endParaRPr kumimoji="1" lang="ja-JP" altLang="en-US" dirty="0"/>
          </a:p>
        </p:txBody>
      </p:sp>
    </p:spTree>
    <p:extLst>
      <p:ext uri="{BB962C8B-B14F-4D97-AF65-F5344CB8AC3E}">
        <p14:creationId xmlns:p14="http://schemas.microsoft.com/office/powerpoint/2010/main" val="1153256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161146" y="511177"/>
            <a:ext cx="2760345" cy="813657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80111" y="511177"/>
            <a:ext cx="8121015" cy="813657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25E02E7-C2AA-4B2A-B348-FED4A6B34DC8}" type="datetimeFigureOut">
              <a:rPr kumimoji="1" lang="ja-JP" altLang="en-US" smtClean="0"/>
              <a:t>2023/10/27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7114E26-2483-49A6-BD16-549090905E5E}" type="slidenum">
              <a:rPr kumimoji="1" lang="ja-JP" altLang="en-US" smtClean="0"/>
              <a:t>‹#›</a:t>
            </a:fld>
            <a:endParaRPr kumimoji="1" lang="ja-JP" altLang="en-US" dirty="0"/>
          </a:p>
        </p:txBody>
      </p:sp>
    </p:spTree>
    <p:extLst>
      <p:ext uri="{BB962C8B-B14F-4D97-AF65-F5344CB8AC3E}">
        <p14:creationId xmlns:p14="http://schemas.microsoft.com/office/powerpoint/2010/main" val="3408616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25E02E7-C2AA-4B2A-B348-FED4A6B34DC8}" type="datetimeFigureOut">
              <a:rPr kumimoji="1" lang="ja-JP" altLang="en-US" smtClean="0"/>
              <a:t>2023/10/27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7114E26-2483-49A6-BD16-549090905E5E}" type="slidenum">
              <a:rPr kumimoji="1" lang="ja-JP" altLang="en-US" smtClean="0"/>
              <a:t>‹#›</a:t>
            </a:fld>
            <a:endParaRPr kumimoji="1" lang="ja-JP" altLang="en-US" dirty="0"/>
          </a:p>
        </p:txBody>
      </p:sp>
    </p:spTree>
    <p:extLst>
      <p:ext uri="{BB962C8B-B14F-4D97-AF65-F5344CB8AC3E}">
        <p14:creationId xmlns:p14="http://schemas.microsoft.com/office/powerpoint/2010/main" val="1097857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73443" y="2393634"/>
            <a:ext cx="11041380" cy="3993832"/>
          </a:xfrm>
        </p:spPr>
        <p:txBody>
          <a:bodyPr anchor="b"/>
          <a:lstStyle>
            <a:lvl1pPr>
              <a:defRPr sz="63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73443" y="6425249"/>
            <a:ext cx="11041380" cy="2100262"/>
          </a:xfrm>
        </p:spPr>
        <p:txBody>
          <a:bodyPr/>
          <a:lstStyle>
            <a:lvl1pPr marL="0" indent="0">
              <a:buNone/>
              <a:defRPr sz="2520">
                <a:solidFill>
                  <a:schemeClr val="tx1">
                    <a:tint val="75000"/>
                  </a:schemeClr>
                </a:solidFill>
              </a:defRPr>
            </a:lvl1pPr>
            <a:lvl2pPr marL="480058" indent="0">
              <a:buNone/>
              <a:defRPr sz="2100">
                <a:solidFill>
                  <a:schemeClr val="tx1">
                    <a:tint val="75000"/>
                  </a:schemeClr>
                </a:solidFill>
              </a:defRPr>
            </a:lvl2pPr>
            <a:lvl3pPr marL="960117" indent="0">
              <a:buNone/>
              <a:defRPr sz="1890">
                <a:solidFill>
                  <a:schemeClr val="tx1">
                    <a:tint val="75000"/>
                  </a:schemeClr>
                </a:solidFill>
              </a:defRPr>
            </a:lvl3pPr>
            <a:lvl4pPr marL="1440176" indent="0">
              <a:buNone/>
              <a:defRPr sz="1680">
                <a:solidFill>
                  <a:schemeClr val="tx1">
                    <a:tint val="75000"/>
                  </a:schemeClr>
                </a:solidFill>
              </a:defRPr>
            </a:lvl4pPr>
            <a:lvl5pPr marL="1920234" indent="0">
              <a:buNone/>
              <a:defRPr sz="1680">
                <a:solidFill>
                  <a:schemeClr val="tx1">
                    <a:tint val="75000"/>
                  </a:schemeClr>
                </a:solidFill>
              </a:defRPr>
            </a:lvl5pPr>
            <a:lvl6pPr marL="2400293" indent="0">
              <a:buNone/>
              <a:defRPr sz="1680">
                <a:solidFill>
                  <a:schemeClr val="tx1">
                    <a:tint val="75000"/>
                  </a:schemeClr>
                </a:solidFill>
              </a:defRPr>
            </a:lvl6pPr>
            <a:lvl7pPr marL="2880351" indent="0">
              <a:buNone/>
              <a:defRPr sz="1680">
                <a:solidFill>
                  <a:schemeClr val="tx1">
                    <a:tint val="75000"/>
                  </a:schemeClr>
                </a:solidFill>
              </a:defRPr>
            </a:lvl7pPr>
            <a:lvl8pPr marL="3360409" indent="0">
              <a:buNone/>
              <a:defRPr sz="1680">
                <a:solidFill>
                  <a:schemeClr val="tx1">
                    <a:tint val="75000"/>
                  </a:schemeClr>
                </a:solidFill>
              </a:defRPr>
            </a:lvl8pPr>
            <a:lvl9pPr marL="3840468" indent="0">
              <a:buNone/>
              <a:defRPr sz="168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25E02E7-C2AA-4B2A-B348-FED4A6B34DC8}" type="datetimeFigureOut">
              <a:rPr kumimoji="1" lang="ja-JP" altLang="en-US" smtClean="0"/>
              <a:t>2023/10/27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7114E26-2483-49A6-BD16-549090905E5E}" type="slidenum">
              <a:rPr kumimoji="1" lang="ja-JP" altLang="en-US" smtClean="0"/>
              <a:t>‹#›</a:t>
            </a:fld>
            <a:endParaRPr kumimoji="1" lang="ja-JP" altLang="en-US" dirty="0"/>
          </a:p>
        </p:txBody>
      </p:sp>
    </p:spTree>
    <p:extLst>
      <p:ext uri="{BB962C8B-B14F-4D97-AF65-F5344CB8AC3E}">
        <p14:creationId xmlns:p14="http://schemas.microsoft.com/office/powerpoint/2010/main" val="1658485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80110" y="2555876"/>
            <a:ext cx="5440680" cy="609187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480810" y="2555876"/>
            <a:ext cx="5440680" cy="609187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F25E02E7-C2AA-4B2A-B348-FED4A6B34DC8}" type="datetimeFigureOut">
              <a:rPr kumimoji="1" lang="ja-JP" altLang="en-US" smtClean="0"/>
              <a:t>2023/10/27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7114E26-2483-49A6-BD16-549090905E5E}" type="slidenum">
              <a:rPr kumimoji="1" lang="ja-JP" altLang="en-US" smtClean="0"/>
              <a:t>‹#›</a:t>
            </a:fld>
            <a:endParaRPr kumimoji="1" lang="ja-JP" altLang="en-US" dirty="0"/>
          </a:p>
        </p:txBody>
      </p:sp>
    </p:spTree>
    <p:extLst>
      <p:ext uri="{BB962C8B-B14F-4D97-AF65-F5344CB8AC3E}">
        <p14:creationId xmlns:p14="http://schemas.microsoft.com/office/powerpoint/2010/main" val="3207549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81777" y="511176"/>
            <a:ext cx="11041380" cy="1855788"/>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81778" y="2353630"/>
            <a:ext cx="5415676" cy="1153477"/>
          </a:xfrm>
        </p:spPr>
        <p:txBody>
          <a:bodyPr anchor="b"/>
          <a:lstStyle>
            <a:lvl1pPr marL="0" indent="0">
              <a:buNone/>
              <a:defRPr sz="2520" b="1"/>
            </a:lvl1pPr>
            <a:lvl2pPr marL="480058" indent="0">
              <a:buNone/>
              <a:defRPr sz="2100" b="1"/>
            </a:lvl2pPr>
            <a:lvl3pPr marL="960117" indent="0">
              <a:buNone/>
              <a:defRPr sz="1890" b="1"/>
            </a:lvl3pPr>
            <a:lvl4pPr marL="1440176" indent="0">
              <a:buNone/>
              <a:defRPr sz="1680" b="1"/>
            </a:lvl4pPr>
            <a:lvl5pPr marL="1920234" indent="0">
              <a:buNone/>
              <a:defRPr sz="1680" b="1"/>
            </a:lvl5pPr>
            <a:lvl6pPr marL="2400293" indent="0">
              <a:buNone/>
              <a:defRPr sz="1680" b="1"/>
            </a:lvl6pPr>
            <a:lvl7pPr marL="2880351" indent="0">
              <a:buNone/>
              <a:defRPr sz="1680" b="1"/>
            </a:lvl7pPr>
            <a:lvl8pPr marL="3360409" indent="0">
              <a:buNone/>
              <a:defRPr sz="1680" b="1"/>
            </a:lvl8pPr>
            <a:lvl9pPr marL="3840468" indent="0">
              <a:buNone/>
              <a:defRPr sz="168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81778" y="3507107"/>
            <a:ext cx="5415676" cy="515842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480811" y="2353630"/>
            <a:ext cx="5442347" cy="1153477"/>
          </a:xfrm>
        </p:spPr>
        <p:txBody>
          <a:bodyPr anchor="b"/>
          <a:lstStyle>
            <a:lvl1pPr marL="0" indent="0">
              <a:buNone/>
              <a:defRPr sz="2520" b="1"/>
            </a:lvl1pPr>
            <a:lvl2pPr marL="480058" indent="0">
              <a:buNone/>
              <a:defRPr sz="2100" b="1"/>
            </a:lvl2pPr>
            <a:lvl3pPr marL="960117" indent="0">
              <a:buNone/>
              <a:defRPr sz="1890" b="1"/>
            </a:lvl3pPr>
            <a:lvl4pPr marL="1440176" indent="0">
              <a:buNone/>
              <a:defRPr sz="1680" b="1"/>
            </a:lvl4pPr>
            <a:lvl5pPr marL="1920234" indent="0">
              <a:buNone/>
              <a:defRPr sz="1680" b="1"/>
            </a:lvl5pPr>
            <a:lvl6pPr marL="2400293" indent="0">
              <a:buNone/>
              <a:defRPr sz="1680" b="1"/>
            </a:lvl6pPr>
            <a:lvl7pPr marL="2880351" indent="0">
              <a:buNone/>
              <a:defRPr sz="1680" b="1"/>
            </a:lvl7pPr>
            <a:lvl8pPr marL="3360409" indent="0">
              <a:buNone/>
              <a:defRPr sz="1680" b="1"/>
            </a:lvl8pPr>
            <a:lvl9pPr marL="3840468" indent="0">
              <a:buNone/>
              <a:defRPr sz="168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480811" y="3507107"/>
            <a:ext cx="5442347" cy="515842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25E02E7-C2AA-4B2A-B348-FED4A6B34DC8}" type="datetimeFigureOut">
              <a:rPr kumimoji="1" lang="ja-JP" altLang="en-US" smtClean="0"/>
              <a:t>2023/10/27</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57114E26-2483-49A6-BD16-549090905E5E}" type="slidenum">
              <a:rPr kumimoji="1" lang="ja-JP" altLang="en-US" smtClean="0"/>
              <a:t>‹#›</a:t>
            </a:fld>
            <a:endParaRPr kumimoji="1" lang="ja-JP" altLang="en-US" dirty="0"/>
          </a:p>
        </p:txBody>
      </p:sp>
    </p:spTree>
    <p:extLst>
      <p:ext uri="{BB962C8B-B14F-4D97-AF65-F5344CB8AC3E}">
        <p14:creationId xmlns:p14="http://schemas.microsoft.com/office/powerpoint/2010/main" val="3199022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25E02E7-C2AA-4B2A-B348-FED4A6B34DC8}" type="datetimeFigureOut">
              <a:rPr kumimoji="1" lang="ja-JP" altLang="en-US" smtClean="0"/>
              <a:t>2023/10/27</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57114E26-2483-49A6-BD16-549090905E5E}" type="slidenum">
              <a:rPr kumimoji="1" lang="ja-JP" altLang="en-US" smtClean="0"/>
              <a:t>‹#›</a:t>
            </a:fld>
            <a:endParaRPr kumimoji="1" lang="ja-JP" altLang="en-US" dirty="0"/>
          </a:p>
        </p:txBody>
      </p:sp>
    </p:spTree>
    <p:extLst>
      <p:ext uri="{BB962C8B-B14F-4D97-AF65-F5344CB8AC3E}">
        <p14:creationId xmlns:p14="http://schemas.microsoft.com/office/powerpoint/2010/main" val="1432672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25E02E7-C2AA-4B2A-B348-FED4A6B34DC8}" type="datetimeFigureOut">
              <a:rPr kumimoji="1" lang="ja-JP" altLang="en-US" smtClean="0"/>
              <a:t>2023/10/27</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57114E26-2483-49A6-BD16-549090905E5E}" type="slidenum">
              <a:rPr kumimoji="1" lang="ja-JP" altLang="en-US" smtClean="0"/>
              <a:t>‹#›</a:t>
            </a:fld>
            <a:endParaRPr kumimoji="1" lang="ja-JP" altLang="en-US" dirty="0"/>
          </a:p>
        </p:txBody>
      </p:sp>
    </p:spTree>
    <p:extLst>
      <p:ext uri="{BB962C8B-B14F-4D97-AF65-F5344CB8AC3E}">
        <p14:creationId xmlns:p14="http://schemas.microsoft.com/office/powerpoint/2010/main" val="36367177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81779" y="640080"/>
            <a:ext cx="4128849" cy="2240280"/>
          </a:xfrm>
        </p:spPr>
        <p:txBody>
          <a:bodyPr anchor="b"/>
          <a:lstStyle>
            <a:lvl1pPr>
              <a:defRPr sz="3360"/>
            </a:lvl1pPr>
          </a:lstStyle>
          <a:p>
            <a:r>
              <a:rPr kumimoji="1" lang="ja-JP" altLang="en-US"/>
              <a:t>マスター タイトルの書式設定</a:t>
            </a:r>
          </a:p>
        </p:txBody>
      </p:sp>
      <p:sp>
        <p:nvSpPr>
          <p:cNvPr id="3" name="コンテンツ プレースホルダー 2"/>
          <p:cNvSpPr>
            <a:spLocks noGrp="1"/>
          </p:cNvSpPr>
          <p:nvPr>
            <p:ph idx="1"/>
          </p:nvPr>
        </p:nvSpPr>
        <p:spPr>
          <a:xfrm>
            <a:off x="5442348" y="1382398"/>
            <a:ext cx="6480810" cy="6823075"/>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81779" y="2880360"/>
            <a:ext cx="4128849" cy="5336223"/>
          </a:xfrm>
        </p:spPr>
        <p:txBody>
          <a:bodyPr/>
          <a:lstStyle>
            <a:lvl1pPr marL="0" indent="0">
              <a:buNone/>
              <a:defRPr sz="1680"/>
            </a:lvl1pPr>
            <a:lvl2pPr marL="480058" indent="0">
              <a:buNone/>
              <a:defRPr sz="1470"/>
            </a:lvl2pPr>
            <a:lvl3pPr marL="960117" indent="0">
              <a:buNone/>
              <a:defRPr sz="1260"/>
            </a:lvl3pPr>
            <a:lvl4pPr marL="1440176" indent="0">
              <a:buNone/>
              <a:defRPr sz="1050"/>
            </a:lvl4pPr>
            <a:lvl5pPr marL="1920234" indent="0">
              <a:buNone/>
              <a:defRPr sz="1050"/>
            </a:lvl5pPr>
            <a:lvl6pPr marL="2400293" indent="0">
              <a:buNone/>
              <a:defRPr sz="1050"/>
            </a:lvl6pPr>
            <a:lvl7pPr marL="2880351" indent="0">
              <a:buNone/>
              <a:defRPr sz="1050"/>
            </a:lvl7pPr>
            <a:lvl8pPr marL="3360409" indent="0">
              <a:buNone/>
              <a:defRPr sz="1050"/>
            </a:lvl8pPr>
            <a:lvl9pPr marL="3840468" indent="0">
              <a:buNone/>
              <a:defRPr sz="105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25E02E7-C2AA-4B2A-B348-FED4A6B34DC8}" type="datetimeFigureOut">
              <a:rPr kumimoji="1" lang="ja-JP" altLang="en-US" smtClean="0"/>
              <a:t>2023/10/27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7114E26-2483-49A6-BD16-549090905E5E}" type="slidenum">
              <a:rPr kumimoji="1" lang="ja-JP" altLang="en-US" smtClean="0"/>
              <a:t>‹#›</a:t>
            </a:fld>
            <a:endParaRPr kumimoji="1" lang="ja-JP" altLang="en-US" dirty="0"/>
          </a:p>
        </p:txBody>
      </p:sp>
    </p:spTree>
    <p:extLst>
      <p:ext uri="{BB962C8B-B14F-4D97-AF65-F5344CB8AC3E}">
        <p14:creationId xmlns:p14="http://schemas.microsoft.com/office/powerpoint/2010/main" val="3036503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81779" y="640080"/>
            <a:ext cx="4128849" cy="2240280"/>
          </a:xfrm>
        </p:spPr>
        <p:txBody>
          <a:bodyPr anchor="b"/>
          <a:lstStyle>
            <a:lvl1pPr>
              <a:defRPr sz="3360"/>
            </a:lvl1pPr>
          </a:lstStyle>
          <a:p>
            <a:r>
              <a:rPr kumimoji="1" lang="ja-JP" altLang="en-US"/>
              <a:t>マスター タイトルの書式設定</a:t>
            </a:r>
          </a:p>
        </p:txBody>
      </p:sp>
      <p:sp>
        <p:nvSpPr>
          <p:cNvPr id="3" name="図プレースホルダー 2"/>
          <p:cNvSpPr>
            <a:spLocks noGrp="1"/>
          </p:cNvSpPr>
          <p:nvPr>
            <p:ph type="pic" idx="1"/>
          </p:nvPr>
        </p:nvSpPr>
        <p:spPr>
          <a:xfrm>
            <a:off x="5442348" y="1382398"/>
            <a:ext cx="6480810" cy="6823075"/>
          </a:xfrm>
        </p:spPr>
        <p:txBody>
          <a:bodyPr/>
          <a:lstStyle>
            <a:lvl1pPr marL="0" indent="0">
              <a:buNone/>
              <a:defRPr sz="3360"/>
            </a:lvl1pPr>
            <a:lvl2pPr marL="480058" indent="0">
              <a:buNone/>
              <a:defRPr sz="2940"/>
            </a:lvl2pPr>
            <a:lvl3pPr marL="960117" indent="0">
              <a:buNone/>
              <a:defRPr sz="2520"/>
            </a:lvl3pPr>
            <a:lvl4pPr marL="1440176" indent="0">
              <a:buNone/>
              <a:defRPr sz="2100"/>
            </a:lvl4pPr>
            <a:lvl5pPr marL="1920234" indent="0">
              <a:buNone/>
              <a:defRPr sz="2100"/>
            </a:lvl5pPr>
            <a:lvl6pPr marL="2400293" indent="0">
              <a:buNone/>
              <a:defRPr sz="2100"/>
            </a:lvl6pPr>
            <a:lvl7pPr marL="2880351" indent="0">
              <a:buNone/>
              <a:defRPr sz="2100"/>
            </a:lvl7pPr>
            <a:lvl8pPr marL="3360409" indent="0">
              <a:buNone/>
              <a:defRPr sz="2100"/>
            </a:lvl8pPr>
            <a:lvl9pPr marL="3840468" indent="0">
              <a:buNone/>
              <a:defRPr sz="2100"/>
            </a:lvl9pPr>
          </a:lstStyle>
          <a:p>
            <a:r>
              <a:rPr kumimoji="1" lang="ja-JP" altLang="en-US" dirty="0"/>
              <a:t>アイコンをクリックして図を追加</a:t>
            </a:r>
          </a:p>
        </p:txBody>
      </p:sp>
      <p:sp>
        <p:nvSpPr>
          <p:cNvPr id="4" name="テキスト プレースホルダー 3"/>
          <p:cNvSpPr>
            <a:spLocks noGrp="1"/>
          </p:cNvSpPr>
          <p:nvPr>
            <p:ph type="body" sz="half" idx="2"/>
          </p:nvPr>
        </p:nvSpPr>
        <p:spPr>
          <a:xfrm>
            <a:off x="881779" y="2880360"/>
            <a:ext cx="4128849" cy="5336223"/>
          </a:xfrm>
        </p:spPr>
        <p:txBody>
          <a:bodyPr/>
          <a:lstStyle>
            <a:lvl1pPr marL="0" indent="0">
              <a:buNone/>
              <a:defRPr sz="1680"/>
            </a:lvl1pPr>
            <a:lvl2pPr marL="480058" indent="0">
              <a:buNone/>
              <a:defRPr sz="1470"/>
            </a:lvl2pPr>
            <a:lvl3pPr marL="960117" indent="0">
              <a:buNone/>
              <a:defRPr sz="1260"/>
            </a:lvl3pPr>
            <a:lvl4pPr marL="1440176" indent="0">
              <a:buNone/>
              <a:defRPr sz="1050"/>
            </a:lvl4pPr>
            <a:lvl5pPr marL="1920234" indent="0">
              <a:buNone/>
              <a:defRPr sz="1050"/>
            </a:lvl5pPr>
            <a:lvl6pPr marL="2400293" indent="0">
              <a:buNone/>
              <a:defRPr sz="1050"/>
            </a:lvl6pPr>
            <a:lvl7pPr marL="2880351" indent="0">
              <a:buNone/>
              <a:defRPr sz="1050"/>
            </a:lvl7pPr>
            <a:lvl8pPr marL="3360409" indent="0">
              <a:buNone/>
              <a:defRPr sz="1050"/>
            </a:lvl8pPr>
            <a:lvl9pPr marL="3840468" indent="0">
              <a:buNone/>
              <a:defRPr sz="105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25E02E7-C2AA-4B2A-B348-FED4A6B34DC8}" type="datetimeFigureOut">
              <a:rPr kumimoji="1" lang="ja-JP" altLang="en-US" smtClean="0"/>
              <a:t>2023/10/27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7114E26-2483-49A6-BD16-549090905E5E}" type="slidenum">
              <a:rPr kumimoji="1" lang="ja-JP" altLang="en-US" smtClean="0"/>
              <a:t>‹#›</a:t>
            </a:fld>
            <a:endParaRPr kumimoji="1" lang="ja-JP" altLang="en-US" dirty="0"/>
          </a:p>
        </p:txBody>
      </p:sp>
    </p:spTree>
    <p:extLst>
      <p:ext uri="{BB962C8B-B14F-4D97-AF65-F5344CB8AC3E}">
        <p14:creationId xmlns:p14="http://schemas.microsoft.com/office/powerpoint/2010/main" val="4251437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80110" y="511176"/>
            <a:ext cx="11041380" cy="1855788"/>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80110" y="2555876"/>
            <a:ext cx="11041380" cy="609187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80111" y="8898893"/>
            <a:ext cx="2880360" cy="511175"/>
          </a:xfrm>
          <a:prstGeom prst="rect">
            <a:avLst/>
          </a:prstGeom>
        </p:spPr>
        <p:txBody>
          <a:bodyPr vert="horz" lIns="91440" tIns="45720" rIns="91440" bIns="45720" rtlCol="0" anchor="ctr"/>
          <a:lstStyle>
            <a:lvl1pPr algn="l">
              <a:defRPr sz="1260">
                <a:solidFill>
                  <a:schemeClr val="tx1">
                    <a:tint val="75000"/>
                  </a:schemeClr>
                </a:solidFill>
              </a:defRPr>
            </a:lvl1pPr>
          </a:lstStyle>
          <a:p>
            <a:fld id="{F25E02E7-C2AA-4B2A-B348-FED4A6B34DC8}" type="datetimeFigureOut">
              <a:rPr kumimoji="1" lang="ja-JP" altLang="en-US" smtClean="0"/>
              <a:t>2023/10/27</a:t>
            </a:fld>
            <a:endParaRPr kumimoji="1" lang="ja-JP" altLang="en-US" dirty="0"/>
          </a:p>
        </p:txBody>
      </p:sp>
      <p:sp>
        <p:nvSpPr>
          <p:cNvPr id="5" name="フッター プレースホルダー 4"/>
          <p:cNvSpPr>
            <a:spLocks noGrp="1"/>
          </p:cNvSpPr>
          <p:nvPr>
            <p:ph type="ftr" sz="quarter" idx="3"/>
          </p:nvPr>
        </p:nvSpPr>
        <p:spPr>
          <a:xfrm>
            <a:off x="4240530" y="8898893"/>
            <a:ext cx="4320540" cy="511175"/>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9041130" y="8898893"/>
            <a:ext cx="2880360" cy="511175"/>
          </a:xfrm>
          <a:prstGeom prst="rect">
            <a:avLst/>
          </a:prstGeom>
        </p:spPr>
        <p:txBody>
          <a:bodyPr vert="horz" lIns="91440" tIns="45720" rIns="91440" bIns="45720" rtlCol="0" anchor="ctr"/>
          <a:lstStyle>
            <a:lvl1pPr algn="r">
              <a:defRPr sz="1260">
                <a:solidFill>
                  <a:schemeClr val="tx1">
                    <a:tint val="75000"/>
                  </a:schemeClr>
                </a:solidFill>
              </a:defRPr>
            </a:lvl1pPr>
          </a:lstStyle>
          <a:p>
            <a:fld id="{57114E26-2483-49A6-BD16-549090905E5E}" type="slidenum">
              <a:rPr kumimoji="1" lang="ja-JP" altLang="en-US" smtClean="0"/>
              <a:t>‹#›</a:t>
            </a:fld>
            <a:endParaRPr kumimoji="1" lang="ja-JP" altLang="en-US" dirty="0"/>
          </a:p>
        </p:txBody>
      </p:sp>
    </p:spTree>
    <p:extLst>
      <p:ext uri="{BB962C8B-B14F-4D97-AF65-F5344CB8AC3E}">
        <p14:creationId xmlns:p14="http://schemas.microsoft.com/office/powerpoint/2010/main" val="21306896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60117" rtl="0" eaLnBrk="1" latinLnBrk="0" hangingPunct="1">
        <a:lnSpc>
          <a:spcPct val="90000"/>
        </a:lnSpc>
        <a:spcBef>
          <a:spcPct val="0"/>
        </a:spcBef>
        <a:buNone/>
        <a:defRPr kumimoji="1" sz="4620" kern="1200">
          <a:solidFill>
            <a:schemeClr val="tx1"/>
          </a:solidFill>
          <a:latin typeface="+mj-lt"/>
          <a:ea typeface="+mj-ea"/>
          <a:cs typeface="+mj-cs"/>
        </a:defRPr>
      </a:lvl1pPr>
    </p:titleStyle>
    <p:bodyStyle>
      <a:lvl1pPr marL="240030" indent="-240030" algn="l" defTabSz="960117" rtl="0" eaLnBrk="1" latinLnBrk="0" hangingPunct="1">
        <a:lnSpc>
          <a:spcPct val="90000"/>
        </a:lnSpc>
        <a:spcBef>
          <a:spcPts val="1050"/>
        </a:spcBef>
        <a:buFont typeface="Arial" panose="020B0604020202020204" pitchFamily="34" charset="0"/>
        <a:buChar char="•"/>
        <a:defRPr kumimoji="1" sz="2940" kern="1200">
          <a:solidFill>
            <a:schemeClr val="tx1"/>
          </a:solidFill>
          <a:latin typeface="+mn-lt"/>
          <a:ea typeface="+mn-ea"/>
          <a:cs typeface="+mn-cs"/>
        </a:defRPr>
      </a:lvl1pPr>
      <a:lvl2pPr marL="720088" indent="-240030" algn="l" defTabSz="960117" rtl="0" eaLnBrk="1" latinLnBrk="0" hangingPunct="1">
        <a:lnSpc>
          <a:spcPct val="90000"/>
        </a:lnSpc>
        <a:spcBef>
          <a:spcPts val="525"/>
        </a:spcBef>
        <a:buFont typeface="Arial" panose="020B0604020202020204" pitchFamily="34" charset="0"/>
        <a:buChar char="•"/>
        <a:defRPr kumimoji="1" sz="2520" kern="1200">
          <a:solidFill>
            <a:schemeClr val="tx1"/>
          </a:solidFill>
          <a:latin typeface="+mn-lt"/>
          <a:ea typeface="+mn-ea"/>
          <a:cs typeface="+mn-cs"/>
        </a:defRPr>
      </a:lvl2pPr>
      <a:lvl3pPr marL="1200146" indent="-240030" algn="l" defTabSz="960117" rtl="0" eaLnBrk="1" latinLnBrk="0" hangingPunct="1">
        <a:lnSpc>
          <a:spcPct val="90000"/>
        </a:lnSpc>
        <a:spcBef>
          <a:spcPts val="525"/>
        </a:spcBef>
        <a:buFont typeface="Arial" panose="020B0604020202020204" pitchFamily="34" charset="0"/>
        <a:buChar char="•"/>
        <a:defRPr kumimoji="1" sz="2100" kern="1200">
          <a:solidFill>
            <a:schemeClr val="tx1"/>
          </a:solidFill>
          <a:latin typeface="+mn-lt"/>
          <a:ea typeface="+mn-ea"/>
          <a:cs typeface="+mn-cs"/>
        </a:defRPr>
      </a:lvl3pPr>
      <a:lvl4pPr marL="1680205" indent="-240030" algn="l" defTabSz="96011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4pPr>
      <a:lvl5pPr marL="2160263" indent="-240030" algn="l" defTabSz="96011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5pPr>
      <a:lvl6pPr marL="2640321" indent="-240030" algn="l" defTabSz="96011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6pPr>
      <a:lvl7pPr marL="3120381" indent="-240030" algn="l" defTabSz="96011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7pPr>
      <a:lvl8pPr marL="3600439" indent="-240030" algn="l" defTabSz="96011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8pPr>
      <a:lvl9pPr marL="4080497" indent="-240030" algn="l" defTabSz="96011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9pPr>
    </p:bodyStyle>
    <p:otherStyle>
      <a:defPPr>
        <a:defRPr lang="ja-JP"/>
      </a:defPPr>
      <a:lvl1pPr marL="0" algn="l" defTabSz="960117" rtl="0" eaLnBrk="1" latinLnBrk="0" hangingPunct="1">
        <a:defRPr kumimoji="1" sz="1890" kern="1200">
          <a:solidFill>
            <a:schemeClr val="tx1"/>
          </a:solidFill>
          <a:latin typeface="+mn-lt"/>
          <a:ea typeface="+mn-ea"/>
          <a:cs typeface="+mn-cs"/>
        </a:defRPr>
      </a:lvl1pPr>
      <a:lvl2pPr marL="480058" algn="l" defTabSz="960117" rtl="0" eaLnBrk="1" latinLnBrk="0" hangingPunct="1">
        <a:defRPr kumimoji="1" sz="1890" kern="1200">
          <a:solidFill>
            <a:schemeClr val="tx1"/>
          </a:solidFill>
          <a:latin typeface="+mn-lt"/>
          <a:ea typeface="+mn-ea"/>
          <a:cs typeface="+mn-cs"/>
        </a:defRPr>
      </a:lvl2pPr>
      <a:lvl3pPr marL="960117" algn="l" defTabSz="960117" rtl="0" eaLnBrk="1" latinLnBrk="0" hangingPunct="1">
        <a:defRPr kumimoji="1" sz="1890" kern="1200">
          <a:solidFill>
            <a:schemeClr val="tx1"/>
          </a:solidFill>
          <a:latin typeface="+mn-lt"/>
          <a:ea typeface="+mn-ea"/>
          <a:cs typeface="+mn-cs"/>
        </a:defRPr>
      </a:lvl3pPr>
      <a:lvl4pPr marL="1440176" algn="l" defTabSz="960117" rtl="0" eaLnBrk="1" latinLnBrk="0" hangingPunct="1">
        <a:defRPr kumimoji="1" sz="1890" kern="1200">
          <a:solidFill>
            <a:schemeClr val="tx1"/>
          </a:solidFill>
          <a:latin typeface="+mn-lt"/>
          <a:ea typeface="+mn-ea"/>
          <a:cs typeface="+mn-cs"/>
        </a:defRPr>
      </a:lvl4pPr>
      <a:lvl5pPr marL="1920234" algn="l" defTabSz="960117" rtl="0" eaLnBrk="1" latinLnBrk="0" hangingPunct="1">
        <a:defRPr kumimoji="1" sz="1890" kern="1200">
          <a:solidFill>
            <a:schemeClr val="tx1"/>
          </a:solidFill>
          <a:latin typeface="+mn-lt"/>
          <a:ea typeface="+mn-ea"/>
          <a:cs typeface="+mn-cs"/>
        </a:defRPr>
      </a:lvl5pPr>
      <a:lvl6pPr marL="2400293" algn="l" defTabSz="960117" rtl="0" eaLnBrk="1" latinLnBrk="0" hangingPunct="1">
        <a:defRPr kumimoji="1" sz="1890" kern="1200">
          <a:solidFill>
            <a:schemeClr val="tx1"/>
          </a:solidFill>
          <a:latin typeface="+mn-lt"/>
          <a:ea typeface="+mn-ea"/>
          <a:cs typeface="+mn-cs"/>
        </a:defRPr>
      </a:lvl6pPr>
      <a:lvl7pPr marL="2880351" algn="l" defTabSz="960117" rtl="0" eaLnBrk="1" latinLnBrk="0" hangingPunct="1">
        <a:defRPr kumimoji="1" sz="1890" kern="1200">
          <a:solidFill>
            <a:schemeClr val="tx1"/>
          </a:solidFill>
          <a:latin typeface="+mn-lt"/>
          <a:ea typeface="+mn-ea"/>
          <a:cs typeface="+mn-cs"/>
        </a:defRPr>
      </a:lvl7pPr>
      <a:lvl8pPr marL="3360409" algn="l" defTabSz="960117" rtl="0" eaLnBrk="1" latinLnBrk="0" hangingPunct="1">
        <a:defRPr kumimoji="1" sz="1890" kern="1200">
          <a:solidFill>
            <a:schemeClr val="tx1"/>
          </a:solidFill>
          <a:latin typeface="+mn-lt"/>
          <a:ea typeface="+mn-ea"/>
          <a:cs typeface="+mn-cs"/>
        </a:defRPr>
      </a:lvl8pPr>
      <a:lvl9pPr marL="3840468" algn="l" defTabSz="960117" rtl="0" eaLnBrk="1" latinLnBrk="0" hangingPunct="1">
        <a:defRPr kumimoji="1"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0"/>
            <a:ext cx="12801600" cy="5201920"/>
          </a:xfrm>
          <a:solidFill>
            <a:srgbClr val="0099CC"/>
          </a:solidFill>
        </p:spPr>
        <p:txBody>
          <a:bodyPr>
            <a:noAutofit/>
          </a:bodyPr>
          <a:lstStyle/>
          <a:p>
            <a:br>
              <a:rPr lang="en-US" altLang="ja-JP" sz="2520" dirty="0"/>
            </a:br>
            <a:endParaRPr lang="ja-JP" altLang="en-US" sz="2520" dirty="0"/>
          </a:p>
        </p:txBody>
      </p:sp>
      <p:sp>
        <p:nvSpPr>
          <p:cNvPr id="3" name="サブタイトル 2"/>
          <p:cNvSpPr>
            <a:spLocks noGrp="1"/>
          </p:cNvSpPr>
          <p:nvPr>
            <p:ph type="subTitle" idx="1"/>
          </p:nvPr>
        </p:nvSpPr>
        <p:spPr>
          <a:xfrm>
            <a:off x="625309" y="1152575"/>
            <a:ext cx="6553434" cy="782123"/>
          </a:xfrm>
        </p:spPr>
        <p:txBody>
          <a:bodyPr>
            <a:normAutofit/>
          </a:bodyPr>
          <a:lstStyle/>
          <a:p>
            <a:pPr algn="l"/>
            <a:r>
              <a:rPr lang="ja-JP" altLang="en-US" sz="4200" dirty="0">
                <a:solidFill>
                  <a:schemeClr val="bg1"/>
                </a:solidFill>
                <a:latin typeface="Meiryo UI" panose="020B0604030504040204" pitchFamily="50" charset="-128"/>
                <a:ea typeface="Meiryo UI" panose="020B0604030504040204" pitchFamily="50" charset="-128"/>
              </a:rPr>
              <a:t>ユニバーサル社会づくり</a:t>
            </a:r>
          </a:p>
        </p:txBody>
      </p:sp>
      <p:sp>
        <p:nvSpPr>
          <p:cNvPr id="4" name="サブタイトル 2">
            <a:extLst>
              <a:ext uri="{FF2B5EF4-FFF2-40B4-BE49-F238E27FC236}">
                <a16:creationId xmlns:a16="http://schemas.microsoft.com/office/drawing/2014/main" id="{98FF079E-5EF8-483F-9192-9EBDEF8A4BEB}"/>
              </a:ext>
            </a:extLst>
          </p:cNvPr>
          <p:cNvSpPr txBox="1">
            <a:spLocks/>
          </p:cNvSpPr>
          <p:nvPr/>
        </p:nvSpPr>
        <p:spPr>
          <a:xfrm>
            <a:off x="1564640" y="2146301"/>
            <a:ext cx="9282123" cy="1775459"/>
          </a:xfrm>
          <a:prstGeom prst="rect">
            <a:avLst/>
          </a:prstGeom>
        </p:spPr>
        <p:txBody>
          <a:bodyPr vert="horz" lIns="96012" tIns="48006" rIns="96012" bIns="48006"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ja-JP" altLang="en-US" sz="5670" dirty="0">
                <a:solidFill>
                  <a:schemeClr val="bg1"/>
                </a:solidFill>
                <a:latin typeface="Meiryo UI" panose="020B0604030504040204" pitchFamily="50" charset="-128"/>
                <a:ea typeface="Meiryo UI" panose="020B0604030504040204" pitchFamily="50" charset="-128"/>
              </a:rPr>
              <a:t>第７次兵庫県率先行動計画取組状況について（</a:t>
            </a:r>
            <a:r>
              <a:rPr lang="en-US" altLang="ja-JP" sz="5670" dirty="0">
                <a:solidFill>
                  <a:schemeClr val="bg1"/>
                </a:solidFill>
                <a:latin typeface="Meiryo UI" panose="020B0604030504040204" pitchFamily="50" charset="-128"/>
                <a:ea typeface="Meiryo UI" panose="020B0604030504040204" pitchFamily="50" charset="-128"/>
              </a:rPr>
              <a:t>R4</a:t>
            </a:r>
            <a:r>
              <a:rPr lang="ja-JP" altLang="en-US" sz="5670" dirty="0">
                <a:solidFill>
                  <a:schemeClr val="bg1"/>
                </a:solidFill>
                <a:latin typeface="Meiryo UI" panose="020B0604030504040204" pitchFamily="50" charset="-128"/>
                <a:ea typeface="Meiryo UI" panose="020B0604030504040204" pitchFamily="50" charset="-128"/>
              </a:rPr>
              <a:t>年度）</a:t>
            </a:r>
          </a:p>
        </p:txBody>
      </p:sp>
      <p:sp>
        <p:nvSpPr>
          <p:cNvPr id="5" name="サブタイトル 2">
            <a:extLst>
              <a:ext uri="{FF2B5EF4-FFF2-40B4-BE49-F238E27FC236}">
                <a16:creationId xmlns:a16="http://schemas.microsoft.com/office/drawing/2014/main" id="{E9CEFF0F-4CB2-4A81-B4F5-74323A2CFDCD}"/>
              </a:ext>
            </a:extLst>
          </p:cNvPr>
          <p:cNvSpPr txBox="1">
            <a:spLocks/>
          </p:cNvSpPr>
          <p:nvPr/>
        </p:nvSpPr>
        <p:spPr>
          <a:xfrm>
            <a:off x="7173818" y="4160152"/>
            <a:ext cx="5627782" cy="629978"/>
          </a:xfrm>
          <a:prstGeom prst="rect">
            <a:avLst/>
          </a:prstGeom>
        </p:spPr>
        <p:txBody>
          <a:bodyPr vert="horz" lIns="96012" tIns="48006" rIns="96012" bIns="48006"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sz="3360" dirty="0">
                <a:solidFill>
                  <a:schemeClr val="bg1"/>
                </a:solidFill>
                <a:latin typeface="Meiryo UI" panose="020B0604030504040204" pitchFamily="50" charset="-128"/>
                <a:ea typeface="Meiryo UI" panose="020B0604030504040204" pitchFamily="50" charset="-128"/>
              </a:rPr>
              <a:t>福祉部ユニバーサル推進課</a:t>
            </a:r>
          </a:p>
        </p:txBody>
      </p:sp>
      <p:pic>
        <p:nvPicPr>
          <p:cNvPr id="1026" name="Picture 2">
            <a:extLst>
              <a:ext uri="{FF2B5EF4-FFF2-40B4-BE49-F238E27FC236}">
                <a16:creationId xmlns:a16="http://schemas.microsoft.com/office/drawing/2014/main" id="{FC66D2BD-657E-41FB-846E-3963E8222D7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5049" y="6540973"/>
            <a:ext cx="1102830" cy="1592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図 6">
            <a:extLst>
              <a:ext uri="{FF2B5EF4-FFF2-40B4-BE49-F238E27FC236}">
                <a16:creationId xmlns:a16="http://schemas.microsoft.com/office/drawing/2014/main" id="{9BC77F7A-03DE-406B-9AAC-47ED61A8D29A}"/>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3197769" y="6527318"/>
            <a:ext cx="1239543" cy="1592977"/>
          </a:xfrm>
          <a:prstGeom prst="rect">
            <a:avLst/>
          </a:prstGeom>
        </p:spPr>
      </p:pic>
      <p:pic>
        <p:nvPicPr>
          <p:cNvPr id="8" name="図 7">
            <a:extLst>
              <a:ext uri="{FF2B5EF4-FFF2-40B4-BE49-F238E27FC236}">
                <a16:creationId xmlns:a16="http://schemas.microsoft.com/office/drawing/2014/main" id="{34A9E603-F023-452A-8475-0FB24C53A534}"/>
              </a:ext>
            </a:extLst>
          </p:cNvPr>
          <p:cNvPicPr/>
          <p:nvPr/>
        </p:nvPicPr>
        <p:blipFill rotWithShape="1">
          <a:blip r:embed="rId4">
            <a:extLst>
              <a:ext uri="{28A0092B-C50C-407E-A947-70E740481C1C}">
                <a14:useLocalDpi xmlns:a14="http://schemas.microsoft.com/office/drawing/2010/main" val="0"/>
              </a:ext>
            </a:extLst>
          </a:blip>
          <a:srcRect l="7727" r="9091"/>
          <a:stretch/>
        </p:blipFill>
        <p:spPr bwMode="auto">
          <a:xfrm>
            <a:off x="5593565" y="6527317"/>
            <a:ext cx="1504188" cy="1542469"/>
          </a:xfrm>
          <a:prstGeom prst="rect">
            <a:avLst/>
          </a:prstGeom>
          <a:ln>
            <a:noFill/>
          </a:ln>
          <a:extLst>
            <a:ext uri="{53640926-AAD7-44D8-BBD7-CCE9431645EC}">
              <a14:shadowObscured xmlns:a14="http://schemas.microsoft.com/office/drawing/2010/main"/>
            </a:ext>
          </a:extLst>
        </p:spPr>
      </p:pic>
      <p:pic>
        <p:nvPicPr>
          <p:cNvPr id="9" name="図 8">
            <a:extLst>
              <a:ext uri="{FF2B5EF4-FFF2-40B4-BE49-F238E27FC236}">
                <a16:creationId xmlns:a16="http://schemas.microsoft.com/office/drawing/2014/main" id="{A6C7CC9B-8739-4B14-909D-B4FDE779D238}"/>
              </a:ext>
            </a:extLst>
          </p:cNvPr>
          <p:cNvPicPr/>
          <p:nvPr/>
        </p:nvPicPr>
        <p:blipFill rotWithShape="1">
          <a:blip r:embed="rId5">
            <a:extLst>
              <a:ext uri="{28A0092B-C50C-407E-A947-70E740481C1C}">
                <a14:useLocalDpi xmlns:a14="http://schemas.microsoft.com/office/drawing/2010/main" val="0"/>
              </a:ext>
            </a:extLst>
          </a:blip>
          <a:srcRect l="7727"/>
          <a:stretch/>
        </p:blipFill>
        <p:spPr bwMode="auto">
          <a:xfrm>
            <a:off x="7991436" y="6474616"/>
            <a:ext cx="1612395" cy="1542470"/>
          </a:xfrm>
          <a:prstGeom prst="rect">
            <a:avLst/>
          </a:prstGeom>
          <a:ln>
            <a:noFill/>
          </a:ln>
          <a:extLst>
            <a:ext uri="{53640926-AAD7-44D8-BBD7-CCE9431645EC}">
              <a14:shadowObscured xmlns:a14="http://schemas.microsoft.com/office/drawing/2010/main"/>
            </a:ext>
          </a:extLst>
        </p:spPr>
      </p:pic>
      <p:pic>
        <p:nvPicPr>
          <p:cNvPr id="10" name="図 9">
            <a:extLst>
              <a:ext uri="{FF2B5EF4-FFF2-40B4-BE49-F238E27FC236}">
                <a16:creationId xmlns:a16="http://schemas.microsoft.com/office/drawing/2014/main" id="{79D9EAD5-8278-4FCF-A83E-8829D63A57A1}"/>
              </a:ext>
            </a:extLst>
          </p:cNvPr>
          <p:cNvPicPr/>
          <p:nvPr/>
        </p:nvPicPr>
        <p:blipFill rotWithShape="1">
          <a:blip r:embed="rId6" cstate="print">
            <a:extLst>
              <a:ext uri="{28A0092B-C50C-407E-A947-70E740481C1C}">
                <a14:useLocalDpi xmlns:a14="http://schemas.microsoft.com/office/drawing/2010/main" val="0"/>
              </a:ext>
            </a:extLst>
          </a:blip>
          <a:srcRect l="23598" t="30864" r="21400" b="33377"/>
          <a:stretch/>
        </p:blipFill>
        <p:spPr bwMode="auto">
          <a:xfrm>
            <a:off x="10189312" y="6261407"/>
            <a:ext cx="2188852" cy="1839037"/>
          </a:xfrm>
          <a:prstGeom prst="rect">
            <a:avLst/>
          </a:prstGeom>
          <a:noFill/>
          <a:ln>
            <a:noFill/>
          </a:ln>
          <a:extLst>
            <a:ext uri="{53640926-AAD7-44D8-BBD7-CCE9431645EC}">
              <a14:shadowObscured xmlns:a14="http://schemas.microsoft.com/office/drawing/2010/main"/>
            </a:ext>
          </a:extLst>
        </p:spPr>
      </p:pic>
      <p:sp>
        <p:nvSpPr>
          <p:cNvPr id="12" name="テキスト ボックス 2">
            <a:extLst>
              <a:ext uri="{FF2B5EF4-FFF2-40B4-BE49-F238E27FC236}">
                <a16:creationId xmlns:a16="http://schemas.microsoft.com/office/drawing/2014/main" id="{DE613F78-D030-4E67-B23E-BD71CBDDA897}"/>
              </a:ext>
            </a:extLst>
          </p:cNvPr>
          <p:cNvSpPr txBox="1">
            <a:spLocks noChangeArrowheads="1"/>
          </p:cNvSpPr>
          <p:nvPr/>
        </p:nvSpPr>
        <p:spPr bwMode="auto">
          <a:xfrm>
            <a:off x="11190514" y="359928"/>
            <a:ext cx="1187650" cy="376552"/>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ctr">
              <a:spcAft>
                <a:spcPts val="0"/>
              </a:spcAft>
            </a:pPr>
            <a:r>
              <a:rPr lang="ja-JP" sz="1600" kern="100" dirty="0">
                <a:effectLst/>
                <a:latin typeface="ＭＳ 明朝" panose="02020609040205080304" pitchFamily="17" charset="-128"/>
                <a:ea typeface="ＭＳ 明朝" panose="02020609040205080304" pitchFamily="17" charset="-128"/>
                <a:cs typeface="Times New Roman" panose="02020603050405020304" pitchFamily="18" charset="0"/>
              </a:rPr>
              <a:t>資料</a:t>
            </a:r>
            <a:r>
              <a:rPr lang="ja-JP" altLang="en-US" sz="1600" kern="100" dirty="0">
                <a:effectLst/>
                <a:latin typeface="ＭＳ 明朝" panose="02020609040205080304" pitchFamily="17" charset="-128"/>
                <a:ea typeface="ＭＳ 明朝" panose="02020609040205080304" pitchFamily="17" charset="-128"/>
                <a:cs typeface="Times New Roman" panose="02020603050405020304" pitchFamily="18" charset="0"/>
              </a:rPr>
              <a:t>２</a:t>
            </a:r>
            <a:endParaRPr lang="en-US" sz="1600" kern="100" dirty="0">
              <a:latin typeface="ＭＳ 明朝" panose="02020609040205080304" pitchFamily="17" charset="-128"/>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39083000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EA9355F8-AD1B-46A4-A89D-C685BF1534D9}"/>
              </a:ext>
            </a:extLst>
          </p:cNvPr>
          <p:cNvSpPr txBox="1"/>
          <p:nvPr/>
        </p:nvSpPr>
        <p:spPr>
          <a:xfrm>
            <a:off x="15948" y="-13586"/>
            <a:ext cx="12801600" cy="892552"/>
          </a:xfrm>
          <a:prstGeom prst="rect">
            <a:avLst/>
          </a:prstGeom>
          <a:solidFill>
            <a:srgbClr val="0099CC"/>
          </a:solidFill>
        </p:spPr>
        <p:txBody>
          <a:bodyPr wrap="square" rtlCol="0">
            <a:spAutoFit/>
          </a:bodyPr>
          <a:lstStyle/>
          <a:p>
            <a:pPr algn="ctr"/>
            <a:r>
              <a:rPr kumimoji="1" lang="ja-JP" altLang="en-US" sz="2800" b="1" dirty="0">
                <a:solidFill>
                  <a:schemeClr val="bg1"/>
                </a:solidFill>
                <a:latin typeface="Meiryo UI" panose="020B0604030504040204" pitchFamily="50" charset="-128"/>
                <a:ea typeface="Meiryo UI" panose="020B0604030504040204" pitchFamily="50" charset="-128"/>
              </a:rPr>
              <a:t>第７次率先行動計画取組状況（Ｒ４年度）について</a:t>
            </a:r>
            <a:endParaRPr kumimoji="1" lang="en-US" altLang="ja-JP" sz="2800" b="1" dirty="0">
              <a:solidFill>
                <a:schemeClr val="bg1"/>
              </a:solidFill>
              <a:latin typeface="Meiryo UI" panose="020B0604030504040204" pitchFamily="50" charset="-128"/>
              <a:ea typeface="Meiryo UI" panose="020B0604030504040204" pitchFamily="50" charset="-128"/>
            </a:endParaRPr>
          </a:p>
          <a:p>
            <a:pPr algn="ctr"/>
            <a:r>
              <a:rPr kumimoji="1" lang="ja-JP" altLang="en-US" sz="1800" b="1" dirty="0">
                <a:solidFill>
                  <a:schemeClr val="bg1"/>
                </a:solidFill>
                <a:latin typeface="Meiryo UI" panose="020B0604030504040204" pitchFamily="50" charset="-128"/>
                <a:ea typeface="Meiryo UI" panose="020B0604030504040204" pitchFamily="50" charset="-128"/>
              </a:rPr>
              <a:t>　</a:t>
            </a:r>
            <a:r>
              <a:rPr lang="ja-JP" altLang="en-US" sz="2400" dirty="0">
                <a:solidFill>
                  <a:schemeClr val="bg1"/>
                </a:solidFill>
                <a:latin typeface="Meiryo UI" panose="020B0604030504040204" pitchFamily="50" charset="-128"/>
                <a:ea typeface="Meiryo UI" panose="020B0604030504040204" pitchFamily="50" charset="-128"/>
              </a:rPr>
              <a:t>（職員一人ひとりが取り組む「県民サービス」実践項目取組状況）</a:t>
            </a:r>
            <a:r>
              <a:rPr kumimoji="1" lang="ja-JP" altLang="en-US" sz="2400" b="1" dirty="0">
                <a:solidFill>
                  <a:schemeClr val="bg1"/>
                </a:solidFill>
                <a:latin typeface="Meiryo UI" panose="020B0604030504040204" pitchFamily="50" charset="-128"/>
                <a:ea typeface="Meiryo UI" panose="020B0604030504040204" pitchFamily="50" charset="-128"/>
              </a:rPr>
              <a:t>　</a:t>
            </a:r>
            <a:endParaRPr kumimoji="1" lang="ja-JP" altLang="en-US" sz="2400" dirty="0">
              <a:solidFill>
                <a:schemeClr val="bg1"/>
              </a:solidFill>
              <a:latin typeface="Meiryo UI" panose="020B0604030504040204" pitchFamily="50" charset="-128"/>
              <a:ea typeface="Meiryo UI" panose="020B0604030504040204" pitchFamily="50" charset="-128"/>
            </a:endParaRPr>
          </a:p>
        </p:txBody>
      </p:sp>
      <p:graphicFrame>
        <p:nvGraphicFramePr>
          <p:cNvPr id="14" name="表 13">
            <a:extLst>
              <a:ext uri="{FF2B5EF4-FFF2-40B4-BE49-F238E27FC236}">
                <a16:creationId xmlns:a16="http://schemas.microsoft.com/office/drawing/2014/main" id="{0602D229-7FE8-4AC8-95E9-A61DB842E6C5}"/>
              </a:ext>
            </a:extLst>
          </p:cNvPr>
          <p:cNvGraphicFramePr>
            <a:graphicFrameLocks noGrp="1"/>
          </p:cNvGraphicFramePr>
          <p:nvPr>
            <p:extLst>
              <p:ext uri="{D42A27DB-BD31-4B8C-83A1-F6EECF244321}">
                <p14:modId xmlns:p14="http://schemas.microsoft.com/office/powerpoint/2010/main" val="4131211003"/>
              </p:ext>
            </p:extLst>
          </p:nvPr>
        </p:nvGraphicFramePr>
        <p:xfrm>
          <a:off x="182861" y="1021206"/>
          <a:ext cx="12467773" cy="8414618"/>
        </p:xfrm>
        <a:graphic>
          <a:graphicData uri="http://schemas.openxmlformats.org/drawingml/2006/table">
            <a:tbl>
              <a:tblPr firstRow="1" bandRow="1">
                <a:tableStyleId>{5940675A-B579-460E-94D1-54222C63F5DA}</a:tableStyleId>
              </a:tblPr>
              <a:tblGrid>
                <a:gridCol w="1036339">
                  <a:extLst>
                    <a:ext uri="{9D8B030D-6E8A-4147-A177-3AD203B41FA5}">
                      <a16:colId xmlns:a16="http://schemas.microsoft.com/office/drawing/2014/main" val="914800584"/>
                    </a:ext>
                  </a:extLst>
                </a:gridCol>
                <a:gridCol w="3858562">
                  <a:extLst>
                    <a:ext uri="{9D8B030D-6E8A-4147-A177-3AD203B41FA5}">
                      <a16:colId xmlns:a16="http://schemas.microsoft.com/office/drawing/2014/main" val="1171573469"/>
                    </a:ext>
                  </a:extLst>
                </a:gridCol>
                <a:gridCol w="1303591">
                  <a:extLst>
                    <a:ext uri="{9D8B030D-6E8A-4147-A177-3AD203B41FA5}">
                      <a16:colId xmlns:a16="http://schemas.microsoft.com/office/drawing/2014/main" val="1561085909"/>
                    </a:ext>
                  </a:extLst>
                </a:gridCol>
                <a:gridCol w="1308514">
                  <a:extLst>
                    <a:ext uri="{9D8B030D-6E8A-4147-A177-3AD203B41FA5}">
                      <a16:colId xmlns:a16="http://schemas.microsoft.com/office/drawing/2014/main" val="3608557121"/>
                    </a:ext>
                  </a:extLst>
                </a:gridCol>
                <a:gridCol w="4960767">
                  <a:extLst>
                    <a:ext uri="{9D8B030D-6E8A-4147-A177-3AD203B41FA5}">
                      <a16:colId xmlns:a16="http://schemas.microsoft.com/office/drawing/2014/main" val="2599619941"/>
                    </a:ext>
                  </a:extLst>
                </a:gridCol>
              </a:tblGrid>
              <a:tr h="507321">
                <a:tc rowSpan="2">
                  <a:txBody>
                    <a:bodyPr/>
                    <a:lstStyle/>
                    <a:p>
                      <a:pPr algn="ctr"/>
                      <a:r>
                        <a:rPr kumimoji="1" lang="ja-JP" altLang="en-US" sz="1400" b="1" dirty="0">
                          <a:latin typeface="Meiryo UI" panose="020B0604030504040204" pitchFamily="50" charset="-128"/>
                          <a:ea typeface="Meiryo UI" panose="020B0604030504040204" pitchFamily="50" charset="-128"/>
                        </a:rPr>
                        <a:t>　</a:t>
                      </a:r>
                    </a:p>
                  </a:txBody>
                  <a:tcPr>
                    <a:solidFill>
                      <a:srgbClr val="FFFF00"/>
                    </a:solidFill>
                  </a:tcPr>
                </a:tc>
                <a:tc rowSpan="2">
                  <a:txBody>
                    <a:bodyPr/>
                    <a:lstStyle/>
                    <a:p>
                      <a:pPr algn="ctr"/>
                      <a:r>
                        <a:rPr kumimoji="1" lang="ja-JP" altLang="en-US" sz="1800" b="1" dirty="0">
                          <a:latin typeface="Meiryo UI" panose="020B0604030504040204" pitchFamily="50" charset="-128"/>
                          <a:ea typeface="Meiryo UI" panose="020B0604030504040204" pitchFamily="50" charset="-128"/>
                        </a:rPr>
                        <a:t>項目</a:t>
                      </a:r>
                    </a:p>
                  </a:txBody>
                  <a:tcPr anchor="ctr">
                    <a:solidFill>
                      <a:srgbClr val="FFFF00"/>
                    </a:solidFill>
                  </a:tcPr>
                </a:tc>
                <a:tc gridSpan="2">
                  <a:txBody>
                    <a:bodyPr/>
                    <a:lstStyle/>
                    <a:p>
                      <a:pPr algn="ctr"/>
                      <a:r>
                        <a:rPr kumimoji="1" lang="ja-JP" altLang="en-US" sz="1400" b="1" dirty="0">
                          <a:latin typeface="Meiryo UI" panose="020B0604030504040204" pitchFamily="50" charset="-128"/>
                          <a:ea typeface="Meiryo UI" panose="020B0604030504040204" pitchFamily="50" charset="-128"/>
                        </a:rPr>
                        <a:t>取組状況</a:t>
                      </a:r>
                      <a:endParaRPr kumimoji="1" lang="en-US" altLang="ja-JP" sz="1400" b="1" dirty="0">
                        <a:latin typeface="Meiryo UI" panose="020B0604030504040204" pitchFamily="50" charset="-128"/>
                        <a:ea typeface="Meiryo UI" panose="020B0604030504040204" pitchFamily="50" charset="-128"/>
                      </a:endParaRPr>
                    </a:p>
                    <a:p>
                      <a:pPr algn="ctr"/>
                      <a:r>
                        <a:rPr kumimoji="1" lang="ja-JP" altLang="en-US" sz="1400" b="1" dirty="0">
                          <a:latin typeface="Meiryo UI" panose="020B0604030504040204" pitchFamily="50" charset="-128"/>
                          <a:ea typeface="Meiryo UI" panose="020B0604030504040204" pitchFamily="50" charset="-128"/>
                        </a:rPr>
                        <a:t>（調査対象＝４９９所属）</a:t>
                      </a:r>
                    </a:p>
                  </a:txBody>
                  <a:tcPr>
                    <a:solidFill>
                      <a:srgbClr val="FFFF00"/>
                    </a:solidFill>
                  </a:tcPr>
                </a:tc>
                <a:tc hMerge="1">
                  <a:txBody>
                    <a:bodyPr/>
                    <a:lstStyle/>
                    <a:p>
                      <a:pPr algn="ctr"/>
                      <a:endParaRPr kumimoji="1" lang="ja-JP" altLang="en-US" sz="1200" dirty="0"/>
                    </a:p>
                  </a:txBody>
                  <a:tcPr/>
                </a:tc>
                <a:tc rowSpan="2">
                  <a:txBody>
                    <a:bodyPr/>
                    <a:lstStyle/>
                    <a:p>
                      <a:pPr algn="ctr"/>
                      <a:r>
                        <a:rPr kumimoji="1" lang="ja-JP" altLang="en-US" sz="1800" b="1" dirty="0">
                          <a:latin typeface="Meiryo UI" panose="020B0604030504040204" pitchFamily="50" charset="-128"/>
                          <a:ea typeface="Meiryo UI" panose="020B0604030504040204" pitchFamily="50" charset="-128"/>
                        </a:rPr>
                        <a:t>ユニバーサル推進課による改善支援</a:t>
                      </a:r>
                    </a:p>
                  </a:txBody>
                  <a:tcPr anchor="ctr">
                    <a:solidFill>
                      <a:srgbClr val="FFFF00"/>
                    </a:solidFill>
                  </a:tcPr>
                </a:tc>
                <a:extLst>
                  <a:ext uri="{0D108BD9-81ED-4DB2-BD59-A6C34878D82A}">
                    <a16:rowId xmlns:a16="http://schemas.microsoft.com/office/drawing/2014/main" val="2146117576"/>
                  </a:ext>
                </a:extLst>
              </a:tr>
              <a:tr h="317454">
                <a:tc vMerge="1">
                  <a:txBody>
                    <a:bodyPr/>
                    <a:lstStyle/>
                    <a:p>
                      <a:endParaRPr kumimoji="1" lang="ja-JP" altLang="en-US"/>
                    </a:p>
                  </a:txBody>
                  <a:tcPr/>
                </a:tc>
                <a:tc vMerge="1">
                  <a:txBody>
                    <a:bodyPr/>
                    <a:lstStyle/>
                    <a:p>
                      <a:endParaRPr kumimoji="1" lang="ja-JP" altLang="en-US"/>
                    </a:p>
                  </a:txBody>
                  <a:tcPr/>
                </a:tc>
                <a:tc>
                  <a:txBody>
                    <a:bodyPr/>
                    <a:lstStyle/>
                    <a:p>
                      <a:pPr algn="ctr"/>
                      <a:r>
                        <a:rPr kumimoji="1" lang="ja-JP" altLang="en-US" sz="1400" dirty="0">
                          <a:latin typeface="Meiryo UI" panose="020B0604030504040204" pitchFamily="50" charset="-128"/>
                          <a:ea typeface="Meiryo UI" panose="020B0604030504040204" pitchFamily="50" charset="-128"/>
                        </a:rPr>
                        <a:t>未実施所属</a:t>
                      </a:r>
                    </a:p>
                  </a:txBody>
                  <a:tcPr>
                    <a:solidFill>
                      <a:srgbClr val="FFFF00"/>
                    </a:solidFill>
                  </a:tcPr>
                </a:tc>
                <a:tc>
                  <a:txBody>
                    <a:bodyPr/>
                    <a:lstStyle/>
                    <a:p>
                      <a:pPr algn="ctr"/>
                      <a:r>
                        <a:rPr kumimoji="1" lang="ja-JP" altLang="en-US" sz="1400" dirty="0">
                          <a:latin typeface="Meiryo UI" panose="020B0604030504040204" pitchFamily="50" charset="-128"/>
                          <a:ea typeface="Meiryo UI" panose="020B0604030504040204" pitchFamily="50" charset="-128"/>
                        </a:rPr>
                        <a:t>実施率</a:t>
                      </a:r>
                    </a:p>
                  </a:txBody>
                  <a:tcPr>
                    <a:solidFill>
                      <a:srgbClr val="FFFF00"/>
                    </a:solidFill>
                  </a:tcPr>
                </a:tc>
                <a:tc vMerge="1">
                  <a:txBody>
                    <a:bodyPr/>
                    <a:lstStyle/>
                    <a:p>
                      <a:endParaRPr kumimoji="1" lang="ja-JP" altLang="en-US"/>
                    </a:p>
                  </a:txBody>
                  <a:tcPr/>
                </a:tc>
                <a:extLst>
                  <a:ext uri="{0D108BD9-81ED-4DB2-BD59-A6C34878D82A}">
                    <a16:rowId xmlns:a16="http://schemas.microsoft.com/office/drawing/2014/main" val="3063317508"/>
                  </a:ext>
                </a:extLst>
              </a:tr>
              <a:tr h="721533">
                <a:tc rowSpan="2">
                  <a:txBody>
                    <a:bodyPr/>
                    <a:lstStyle/>
                    <a:p>
                      <a:pPr algn="ctr"/>
                      <a:r>
                        <a:rPr kumimoji="1" lang="ja-JP" altLang="en-US" sz="1800" b="1" dirty="0">
                          <a:latin typeface="Meiryo UI" panose="020B0604030504040204" pitchFamily="50" charset="-128"/>
                          <a:ea typeface="Meiryo UI" panose="020B0604030504040204" pitchFamily="50" charset="-128"/>
                        </a:rPr>
                        <a:t>意識</a:t>
                      </a:r>
                      <a:endParaRPr kumimoji="1" lang="en-US" altLang="ja-JP" sz="1800" b="1" dirty="0">
                        <a:latin typeface="Meiryo UI" panose="020B0604030504040204" pitchFamily="50" charset="-128"/>
                        <a:ea typeface="Meiryo UI" panose="020B0604030504040204" pitchFamily="50" charset="-128"/>
                      </a:endParaRPr>
                    </a:p>
                  </a:txBody>
                  <a:tcPr anchor="ctr"/>
                </a:tc>
                <a:tc>
                  <a:txBody>
                    <a:bodyPr/>
                    <a:lstStyle/>
                    <a:p>
                      <a:r>
                        <a:rPr kumimoji="1" lang="ja-JP" altLang="en-US" sz="1600" dirty="0">
                          <a:latin typeface="Meiryo UI" panose="020B0604030504040204" pitchFamily="50" charset="-128"/>
                          <a:ea typeface="Meiryo UI" panose="020B0604030504040204" pitchFamily="50" charset="-128"/>
                        </a:rPr>
                        <a:t>①窓口や電話で多様な来庁者に対応するための研修を実施</a:t>
                      </a:r>
                    </a:p>
                  </a:txBody>
                  <a:tcPr/>
                </a:tc>
                <a:tc>
                  <a:txBody>
                    <a:bodyPr/>
                    <a:lstStyle/>
                    <a:p>
                      <a:pPr algn="ctr"/>
                      <a:r>
                        <a:rPr kumimoji="1" lang="ja-JP" altLang="en-US" sz="2000" dirty="0">
                          <a:latin typeface="Meiryo UI" panose="020B0604030504040204" pitchFamily="50" charset="-128"/>
                          <a:ea typeface="Meiryo UI" panose="020B0604030504040204" pitchFamily="50" charset="-128"/>
                        </a:rPr>
                        <a:t>７</a:t>
                      </a:r>
                    </a:p>
                  </a:txBody>
                  <a:tcPr anchor="ctr">
                    <a:solidFill>
                      <a:schemeClr val="bg1"/>
                    </a:solidFill>
                  </a:tcPr>
                </a:tc>
                <a:tc>
                  <a:txBody>
                    <a:bodyPr/>
                    <a:lstStyle/>
                    <a:p>
                      <a:pPr algn="ctr"/>
                      <a:r>
                        <a:rPr kumimoji="1" lang="ja-JP" altLang="en-US" sz="2000" dirty="0">
                          <a:latin typeface="Meiryo UI" panose="020B0604030504040204" pitchFamily="50" charset="-128"/>
                          <a:ea typeface="Meiryo UI" panose="020B0604030504040204" pitchFamily="50" charset="-128"/>
                        </a:rPr>
                        <a:t>９９％</a:t>
                      </a:r>
                    </a:p>
                  </a:txBody>
                  <a:tcPr anchor="ctr">
                    <a:solidFill>
                      <a:schemeClr val="bg1"/>
                    </a:solidFill>
                  </a:tcPr>
                </a:tc>
                <a:tc rowSpan="2">
                  <a:txBody>
                    <a:bodyPr/>
                    <a:lstStyle/>
                    <a:p>
                      <a:r>
                        <a:rPr kumimoji="1" lang="ja-JP" altLang="en-US" sz="1600" u="none" dirty="0">
                          <a:latin typeface="Meiryo UI" panose="020B0604030504040204" pitchFamily="50" charset="-128"/>
                          <a:ea typeface="Meiryo UI" panose="020B0604030504040204" pitchFamily="50" charset="-128"/>
                        </a:rPr>
                        <a:t>①部局・県民局研修の実施を継続</a:t>
                      </a:r>
                      <a:endParaRPr kumimoji="1" lang="en-US" altLang="ja-JP" sz="1600" u="none" dirty="0">
                        <a:latin typeface="Meiryo UI" panose="020B0604030504040204" pitchFamily="50" charset="-128"/>
                        <a:ea typeface="Meiryo UI" panose="020B0604030504040204" pitchFamily="50" charset="-128"/>
                      </a:endParaRPr>
                    </a:p>
                    <a:p>
                      <a:endParaRPr kumimoji="1" lang="en-US" altLang="ja-JP" sz="1600" u="none"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243633595"/>
                  </a:ext>
                </a:extLst>
              </a:tr>
              <a:tr h="721533">
                <a:tc vMerge="1">
                  <a:txBody>
                    <a:bodyPr/>
                    <a:lstStyle/>
                    <a:p>
                      <a:endParaRPr kumimoji="1" lang="en-US" altLang="ja-JP" sz="1200" dirty="0"/>
                    </a:p>
                  </a:txBody>
                  <a:tcPr/>
                </a:tc>
                <a:tc>
                  <a:txBody>
                    <a:bodyPr/>
                    <a:lstStyle/>
                    <a:p>
                      <a:r>
                        <a:rPr kumimoji="1" lang="ja-JP" altLang="en-US" sz="1600" dirty="0">
                          <a:latin typeface="Meiryo UI" panose="020B0604030504040204" pitchFamily="50" charset="-128"/>
                          <a:ea typeface="Meiryo UI" panose="020B0604030504040204" pitchFamily="50" charset="-128"/>
                        </a:rPr>
                        <a:t>②職場内や来庁者に対する気持ちのよい対応</a:t>
                      </a:r>
                    </a:p>
                  </a:txBody>
                  <a:tcPr/>
                </a:tc>
                <a:tc>
                  <a:txBody>
                    <a:bodyPr/>
                    <a:lstStyle/>
                    <a:p>
                      <a:pPr algn="ctr"/>
                      <a:r>
                        <a:rPr kumimoji="1" lang="ja-JP" altLang="en-US" sz="2000" dirty="0">
                          <a:solidFill>
                            <a:srgbClr val="FF0000"/>
                          </a:solidFill>
                          <a:latin typeface="Meiryo UI" panose="020B0604030504040204" pitchFamily="50" charset="-128"/>
                          <a:ea typeface="Meiryo UI" panose="020B0604030504040204" pitchFamily="50" charset="-128"/>
                        </a:rPr>
                        <a:t>０</a:t>
                      </a:r>
                    </a:p>
                  </a:txBody>
                  <a:tcPr anchor="ctr">
                    <a:solidFill>
                      <a:schemeClr val="accent2">
                        <a:lumMod val="20000"/>
                        <a:lumOff val="80000"/>
                      </a:schemeClr>
                    </a:solidFill>
                  </a:tcPr>
                </a:tc>
                <a:tc>
                  <a:txBody>
                    <a:bodyPr/>
                    <a:lstStyle/>
                    <a:p>
                      <a:pPr algn="ctr"/>
                      <a:r>
                        <a:rPr kumimoji="1" lang="ja-JP" altLang="en-US" sz="2000" dirty="0">
                          <a:solidFill>
                            <a:srgbClr val="FF0000"/>
                          </a:solidFill>
                          <a:latin typeface="Meiryo UI" panose="020B0604030504040204" pitchFamily="50" charset="-128"/>
                          <a:ea typeface="Meiryo UI" panose="020B0604030504040204" pitchFamily="50" charset="-128"/>
                        </a:rPr>
                        <a:t>１００％</a:t>
                      </a:r>
                    </a:p>
                  </a:txBody>
                  <a:tcPr anchor="ctr">
                    <a:solidFill>
                      <a:schemeClr val="accent2">
                        <a:lumMod val="20000"/>
                        <a:lumOff val="80000"/>
                      </a:schemeClr>
                    </a:solidFill>
                  </a:tcPr>
                </a:tc>
                <a:tc vMerge="1">
                  <a:txBody>
                    <a:bodyPr/>
                    <a:lstStyle/>
                    <a:p>
                      <a:endParaRPr kumimoji="1" lang="ja-JP" altLang="en-US" dirty="0"/>
                    </a:p>
                  </a:txBody>
                  <a:tcPr/>
                </a:tc>
                <a:extLst>
                  <a:ext uri="{0D108BD9-81ED-4DB2-BD59-A6C34878D82A}">
                    <a16:rowId xmlns:a16="http://schemas.microsoft.com/office/drawing/2014/main" val="1176250873"/>
                  </a:ext>
                </a:extLst>
              </a:tr>
              <a:tr h="721533">
                <a:tc rowSpan="6">
                  <a:txBody>
                    <a:bodyPr/>
                    <a:lstStyle/>
                    <a:p>
                      <a:pPr algn="ctr"/>
                      <a:r>
                        <a:rPr kumimoji="1" lang="ja-JP" altLang="en-US" sz="1800" b="1" dirty="0">
                          <a:latin typeface="Meiryo UI" panose="020B0604030504040204" pitchFamily="50" charset="-128"/>
                          <a:ea typeface="Meiryo UI" panose="020B0604030504040204" pitchFamily="50" charset="-128"/>
                        </a:rPr>
                        <a:t>表示</a:t>
                      </a:r>
                      <a:endParaRPr kumimoji="1" lang="en-US" altLang="ja-JP" sz="1800" b="1" dirty="0">
                        <a:latin typeface="Meiryo UI" panose="020B0604030504040204" pitchFamily="50" charset="-128"/>
                        <a:ea typeface="Meiryo UI" panose="020B0604030504040204" pitchFamily="50" charset="-128"/>
                      </a:endParaRPr>
                    </a:p>
                  </a:txBody>
                  <a:tcPr anchor="ctr"/>
                </a:tc>
                <a:tc>
                  <a:txBody>
                    <a:bodyPr/>
                    <a:lstStyle/>
                    <a:p>
                      <a:r>
                        <a:rPr kumimoji="1" lang="ja-JP" altLang="en-US" sz="1600" dirty="0">
                          <a:latin typeface="Meiryo UI" panose="020B0604030504040204" pitchFamily="50" charset="-128"/>
                          <a:ea typeface="Meiryo UI" panose="020B0604030504040204" pitchFamily="50" charset="-128"/>
                        </a:rPr>
                        <a:t>③事務室入口の誰もが見やすい位置にマーク等を掲示</a:t>
                      </a:r>
                    </a:p>
                  </a:txBody>
                  <a:tcPr/>
                </a:tc>
                <a:tc>
                  <a:txBody>
                    <a:bodyPr/>
                    <a:lstStyle/>
                    <a:p>
                      <a:pPr algn="ctr"/>
                      <a:r>
                        <a:rPr kumimoji="1" lang="en-US" altLang="ja-JP" sz="2000" dirty="0">
                          <a:latin typeface="Meiryo UI" panose="020B0604030504040204" pitchFamily="50" charset="-128"/>
                          <a:ea typeface="Meiryo UI" panose="020B0604030504040204" pitchFamily="50" charset="-128"/>
                        </a:rPr>
                        <a:t>6</a:t>
                      </a:r>
                      <a:endParaRPr kumimoji="1" lang="ja-JP" altLang="en-US" sz="20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2000" dirty="0">
                          <a:latin typeface="Meiryo UI" panose="020B0604030504040204" pitchFamily="50" charset="-128"/>
                          <a:ea typeface="Meiryo UI" panose="020B0604030504040204" pitchFamily="50" charset="-128"/>
                        </a:rPr>
                        <a:t>９９％</a:t>
                      </a:r>
                    </a:p>
                  </a:txBody>
                  <a:tcPr anchor="ctr"/>
                </a:tc>
                <a:tc rowSpan="6">
                  <a:txBody>
                    <a:bodyPr/>
                    <a:lstStyle/>
                    <a:p>
                      <a:r>
                        <a:rPr kumimoji="1" lang="ja-JP" altLang="en-US" sz="1600" u="none" dirty="0">
                          <a:latin typeface="Meiryo UI" panose="020B0604030504040204" pitchFamily="50" charset="-128"/>
                          <a:ea typeface="Meiryo UI" panose="020B0604030504040204" pitchFamily="50" charset="-128"/>
                        </a:rPr>
                        <a:t>③各種マークの普及啓発と掲示の依頼</a:t>
                      </a:r>
                      <a:endParaRPr kumimoji="1" lang="en-US" altLang="ja-JP" sz="1600" u="none" dirty="0">
                        <a:latin typeface="Meiryo UI" panose="020B0604030504040204" pitchFamily="50" charset="-128"/>
                        <a:ea typeface="Meiryo UI" panose="020B0604030504040204" pitchFamily="50" charset="-128"/>
                      </a:endParaRPr>
                    </a:p>
                    <a:p>
                      <a:r>
                        <a:rPr kumimoji="1" lang="ja-JP" altLang="en-US" sz="1600" u="none" dirty="0">
                          <a:latin typeface="Meiryo UI" panose="020B0604030504040204" pitchFamily="50" charset="-128"/>
                          <a:ea typeface="Meiryo UI" panose="020B0604030504040204" pitchFamily="50" charset="-128"/>
                        </a:rPr>
                        <a:t>（</a:t>
                      </a:r>
                      <a:r>
                        <a:rPr kumimoji="1" lang="en-US" altLang="ja-JP" sz="1400" u="none" dirty="0">
                          <a:latin typeface="Meiryo UI" panose="020B0604030504040204" pitchFamily="50" charset="-128"/>
                          <a:ea typeface="Meiryo UI" panose="020B0604030504040204" pitchFamily="50" charset="-128"/>
                        </a:rPr>
                        <a:t>SharePoint</a:t>
                      </a:r>
                      <a:r>
                        <a:rPr kumimoji="1" lang="ja-JP" altLang="en-US" sz="1400" u="none" dirty="0">
                          <a:latin typeface="Meiryo UI" panose="020B0604030504040204" pitchFamily="50" charset="-128"/>
                          <a:ea typeface="Meiryo UI" panose="020B0604030504040204" pitchFamily="50" charset="-128"/>
                        </a:rPr>
                        <a:t>「ユニバーサル社会づくり推進掲示板」への各種マー</a:t>
                      </a:r>
                      <a:endParaRPr kumimoji="1" lang="en-US" altLang="ja-JP" sz="1400" u="none" dirty="0">
                        <a:latin typeface="Meiryo UI" panose="020B0604030504040204" pitchFamily="50" charset="-128"/>
                        <a:ea typeface="Meiryo UI" panose="020B0604030504040204" pitchFamily="50" charset="-128"/>
                      </a:endParaRPr>
                    </a:p>
                    <a:p>
                      <a:r>
                        <a:rPr kumimoji="1" lang="ja-JP" altLang="en-US" sz="1400" u="none" dirty="0">
                          <a:latin typeface="Meiryo UI" panose="020B0604030504040204" pitchFamily="50" charset="-128"/>
                          <a:ea typeface="Meiryo UI" panose="020B0604030504040204" pitchFamily="50" charset="-128"/>
                        </a:rPr>
                        <a:t>　　クの掲載</a:t>
                      </a:r>
                      <a:r>
                        <a:rPr kumimoji="1" lang="ja-JP" altLang="en-US" sz="1600" u="none" dirty="0">
                          <a:latin typeface="Meiryo UI" panose="020B0604030504040204" pitchFamily="50" charset="-128"/>
                          <a:ea typeface="Meiryo UI" panose="020B0604030504040204" pitchFamily="50" charset="-128"/>
                        </a:rPr>
                        <a:t>）</a:t>
                      </a:r>
                      <a:endParaRPr kumimoji="1" lang="en-US" altLang="ja-JP" sz="1600" u="none" dirty="0">
                        <a:latin typeface="Meiryo UI" panose="020B0604030504040204" pitchFamily="50" charset="-128"/>
                        <a:ea typeface="Meiryo UI" panose="020B0604030504040204" pitchFamily="50" charset="-128"/>
                      </a:endParaRPr>
                    </a:p>
                    <a:p>
                      <a:r>
                        <a:rPr kumimoji="1" lang="ja-JP" altLang="en-US" sz="1600" u="none" dirty="0">
                          <a:latin typeface="Meiryo UI" panose="020B0604030504040204" pitchFamily="50" charset="-128"/>
                          <a:ea typeface="Meiryo UI" panose="020B0604030504040204" pitchFamily="50" charset="-128"/>
                        </a:rPr>
                        <a:t>④吊り下げ名札等の使用を推奨</a:t>
                      </a:r>
                      <a:endParaRPr kumimoji="1" lang="en-US" altLang="ja-JP" sz="1600" u="none" dirty="0">
                        <a:latin typeface="Meiryo UI" panose="020B0604030504040204" pitchFamily="50" charset="-128"/>
                        <a:ea typeface="Meiryo UI" panose="020B0604030504040204" pitchFamily="50" charset="-128"/>
                      </a:endParaRPr>
                    </a:p>
                    <a:p>
                      <a:r>
                        <a:rPr kumimoji="1" lang="ja-JP" altLang="en-US" sz="1400" u="none" dirty="0">
                          <a:latin typeface="Meiryo UI" panose="020B0604030504040204" pitchFamily="50" charset="-128"/>
                          <a:ea typeface="Meiryo UI" panose="020B0604030504040204" pitchFamily="50" charset="-128"/>
                        </a:rPr>
                        <a:t>（</a:t>
                      </a:r>
                      <a:r>
                        <a:rPr kumimoji="1" lang="en-US" altLang="ja-JP" sz="1400" u="none" dirty="0">
                          <a:latin typeface="Meiryo UI" panose="020B0604030504040204" pitchFamily="50" charset="-128"/>
                          <a:ea typeface="Meiryo UI" panose="020B0604030504040204" pitchFamily="50" charset="-128"/>
                        </a:rPr>
                        <a:t>SharePoint</a:t>
                      </a:r>
                      <a:r>
                        <a:rPr kumimoji="1" lang="ja-JP" altLang="en-US" sz="1400" u="none" dirty="0">
                          <a:latin typeface="Meiryo UI" panose="020B0604030504040204" pitchFamily="50" charset="-128"/>
                          <a:ea typeface="Meiryo UI" panose="020B0604030504040204" pitchFamily="50" charset="-128"/>
                        </a:rPr>
                        <a:t>「ユニバーサル社会づくり推進掲示板」への名札サ</a:t>
                      </a:r>
                      <a:endParaRPr kumimoji="1" lang="en-US" altLang="ja-JP" sz="1400" u="none" dirty="0">
                        <a:latin typeface="Meiryo UI" panose="020B0604030504040204" pitchFamily="50" charset="-128"/>
                        <a:ea typeface="Meiryo UI" panose="020B0604030504040204" pitchFamily="50" charset="-128"/>
                      </a:endParaRPr>
                    </a:p>
                    <a:p>
                      <a:r>
                        <a:rPr kumimoji="1" lang="ja-JP" altLang="en-US" sz="1400" u="none" dirty="0">
                          <a:latin typeface="Meiryo UI" panose="020B0604030504040204" pitchFamily="50" charset="-128"/>
                          <a:ea typeface="Meiryo UI" panose="020B0604030504040204" pitchFamily="50" charset="-128"/>
                        </a:rPr>
                        <a:t>　ンプルの掲載。職種等により、吊り下げ名札の使用が難しい所属</a:t>
                      </a:r>
                      <a:endParaRPr kumimoji="1" lang="en-US" altLang="ja-JP" sz="1400" u="none" dirty="0">
                        <a:latin typeface="Meiryo UI" panose="020B0604030504040204" pitchFamily="50" charset="-128"/>
                        <a:ea typeface="Meiryo UI" panose="020B0604030504040204" pitchFamily="50" charset="-128"/>
                      </a:endParaRPr>
                    </a:p>
                    <a:p>
                      <a:r>
                        <a:rPr kumimoji="1" lang="ja-JP" altLang="en-US" sz="1400" u="none" dirty="0">
                          <a:latin typeface="Meiryo UI" panose="020B0604030504040204" pitchFamily="50" charset="-128"/>
                          <a:ea typeface="Meiryo UI" panose="020B0604030504040204" pitchFamily="50" charset="-128"/>
                        </a:rPr>
                        <a:t>　には、代替措置の実施について具体的な手法を支援し、日頃か</a:t>
                      </a:r>
                      <a:endParaRPr kumimoji="1" lang="en-US" altLang="ja-JP" sz="1400" u="none" dirty="0">
                        <a:latin typeface="Meiryo UI" panose="020B0604030504040204" pitchFamily="50" charset="-128"/>
                        <a:ea typeface="Meiryo UI" panose="020B0604030504040204" pitchFamily="50" charset="-128"/>
                      </a:endParaRPr>
                    </a:p>
                    <a:p>
                      <a:r>
                        <a:rPr kumimoji="1" lang="ja-JP" altLang="en-US" sz="1400" u="none" dirty="0">
                          <a:latin typeface="Meiryo UI" panose="020B0604030504040204" pitchFamily="50" charset="-128"/>
                          <a:ea typeface="Meiryo UI" panose="020B0604030504040204" pitchFamily="50" charset="-128"/>
                        </a:rPr>
                        <a:t>　ら、障害のある方の来庁を意識した窓口対応を推進）</a:t>
                      </a:r>
                    </a:p>
                    <a:p>
                      <a:r>
                        <a:rPr kumimoji="1" lang="ja-JP" altLang="en-US" sz="1600" u="none" dirty="0">
                          <a:latin typeface="Meiryo UI" panose="020B0604030504040204" pitchFamily="50" charset="-128"/>
                          <a:ea typeface="Meiryo UI" panose="020B0604030504040204" pitchFamily="50" charset="-128"/>
                        </a:rPr>
                        <a:t>⑤⑥案内表示の掲示や案内図・パンフレットの配置等を推進</a:t>
                      </a:r>
                      <a:endParaRPr kumimoji="1" lang="en-US" altLang="ja-JP" sz="1600" u="none" dirty="0">
                        <a:latin typeface="Meiryo UI" panose="020B0604030504040204" pitchFamily="50" charset="-128"/>
                        <a:ea typeface="Meiryo UI" panose="020B0604030504040204" pitchFamily="50" charset="-128"/>
                      </a:endParaRPr>
                    </a:p>
                    <a:p>
                      <a:r>
                        <a:rPr kumimoji="1" lang="ja-JP" altLang="en-US" sz="1400" u="none" dirty="0">
                          <a:latin typeface="Meiryo UI" panose="020B0604030504040204" pitchFamily="50" charset="-128"/>
                          <a:ea typeface="Meiryo UI" panose="020B0604030504040204" pitchFamily="50" charset="-128"/>
                        </a:rPr>
                        <a:t>（障害のある方に限らず、誰にとっても分かりやすい案内を推進）</a:t>
                      </a:r>
                      <a:endParaRPr kumimoji="1" lang="en-US" altLang="ja-JP" sz="1400" u="none" dirty="0">
                        <a:latin typeface="Meiryo UI" panose="020B0604030504040204" pitchFamily="50" charset="-128"/>
                        <a:ea typeface="Meiryo UI" panose="020B0604030504040204" pitchFamily="50" charset="-128"/>
                      </a:endParaRPr>
                    </a:p>
                    <a:p>
                      <a:endParaRPr kumimoji="1" lang="en-US" altLang="ja-JP" sz="1600" u="none" dirty="0">
                        <a:latin typeface="Meiryo UI" panose="020B0604030504040204" pitchFamily="50" charset="-128"/>
                        <a:ea typeface="Meiryo UI" panose="020B0604030504040204" pitchFamily="50" charset="-128"/>
                      </a:endParaRPr>
                    </a:p>
                    <a:p>
                      <a:endParaRPr kumimoji="1" lang="en-US" altLang="ja-JP" sz="1600" u="none" dirty="0">
                        <a:latin typeface="Meiryo UI" panose="020B0604030504040204" pitchFamily="50" charset="-128"/>
                        <a:ea typeface="Meiryo UI" panose="020B0604030504040204" pitchFamily="50" charset="-128"/>
                      </a:endParaRPr>
                    </a:p>
                    <a:p>
                      <a:r>
                        <a:rPr kumimoji="1" lang="ja-JP" altLang="en-US" sz="1600" u="none" dirty="0">
                          <a:latin typeface="Meiryo UI" panose="020B0604030504040204" pitchFamily="50" charset="-128"/>
                          <a:ea typeface="Meiryo UI" panose="020B0604030504040204" pitchFamily="50" charset="-128"/>
                        </a:rPr>
                        <a:t>⑦独自のＨＰでバリアフリー情報を公表していない施設に</a:t>
                      </a:r>
                      <a:endParaRPr kumimoji="1" lang="en-US" altLang="ja-JP" sz="1600" u="none" dirty="0">
                        <a:latin typeface="Meiryo UI" panose="020B0604030504040204" pitchFamily="50" charset="-128"/>
                        <a:ea typeface="Meiryo UI" panose="020B0604030504040204" pitchFamily="50" charset="-128"/>
                      </a:endParaRPr>
                    </a:p>
                    <a:p>
                      <a:r>
                        <a:rPr kumimoji="1" lang="ja-JP" altLang="en-US" sz="1600" u="none" dirty="0">
                          <a:latin typeface="Meiryo UI" panose="020B0604030504040204" pitchFamily="50" charset="-128"/>
                          <a:ea typeface="Meiryo UI" panose="020B0604030504040204" pitchFamily="50" charset="-128"/>
                        </a:rPr>
                        <a:t>　は個別にユニバーサル推進課のＨＰへのリンクを依頼</a:t>
                      </a:r>
                      <a:endParaRPr kumimoji="1" lang="en-US" altLang="ja-JP" sz="1600" u="none" dirty="0">
                        <a:latin typeface="Meiryo UI" panose="020B0604030504040204" pitchFamily="50" charset="-128"/>
                        <a:ea typeface="Meiryo UI" panose="020B0604030504040204" pitchFamily="50" charset="-128"/>
                      </a:endParaRPr>
                    </a:p>
                    <a:p>
                      <a:r>
                        <a:rPr kumimoji="1" lang="ja-JP" altLang="en-US" sz="1600" u="none" dirty="0">
                          <a:latin typeface="Meiryo UI" panose="020B0604030504040204" pitchFamily="50" charset="-128"/>
                          <a:ea typeface="Meiryo UI" panose="020B0604030504040204" pitchFamily="50" charset="-128"/>
                        </a:rPr>
                        <a:t>　</a:t>
                      </a:r>
                      <a:r>
                        <a:rPr kumimoji="1" lang="en-US" altLang="ja-JP" sz="1600" u="none" dirty="0">
                          <a:latin typeface="Meiryo UI" panose="020B0604030504040204" pitchFamily="50" charset="-128"/>
                          <a:ea typeface="Meiryo UI" panose="020B0604030504040204" pitchFamily="50" charset="-128"/>
                        </a:rPr>
                        <a:t>※</a:t>
                      </a:r>
                      <a:r>
                        <a:rPr kumimoji="1" lang="ja-JP" altLang="en-US" sz="1600" u="none" dirty="0">
                          <a:latin typeface="Meiryo UI" panose="020B0604030504040204" pitchFamily="50" charset="-128"/>
                          <a:ea typeface="Meiryo UI" panose="020B0604030504040204" pitchFamily="50" charset="-128"/>
                        </a:rPr>
                        <a:t>「福祉のまちづくり条例」により義務化</a:t>
                      </a:r>
                      <a:endParaRPr kumimoji="1" lang="en-US" altLang="ja-JP" sz="1600" u="none" dirty="0">
                        <a:latin typeface="Meiryo UI" panose="020B0604030504040204" pitchFamily="50" charset="-128"/>
                        <a:ea typeface="Meiryo UI" panose="020B0604030504040204" pitchFamily="50" charset="-128"/>
                      </a:endParaRPr>
                    </a:p>
                    <a:p>
                      <a:r>
                        <a:rPr kumimoji="1" lang="ja-JP" altLang="en-US" sz="1600" u="none" dirty="0">
                          <a:latin typeface="Meiryo UI" panose="020B0604030504040204" pitchFamily="50" charset="-128"/>
                          <a:ea typeface="Meiryo UI" panose="020B0604030504040204" pitchFamily="50" charset="-128"/>
                        </a:rPr>
                        <a:t>⑧ひょうご「ユニバーサル県庁ガイドブック」の会議・イベント時</a:t>
                      </a:r>
                      <a:endParaRPr kumimoji="1" lang="en-US" altLang="ja-JP" sz="1600" u="none" dirty="0">
                        <a:latin typeface="Meiryo UI" panose="020B0604030504040204" pitchFamily="50" charset="-128"/>
                        <a:ea typeface="Meiryo UI" panose="020B0604030504040204" pitchFamily="50" charset="-128"/>
                      </a:endParaRPr>
                    </a:p>
                    <a:p>
                      <a:r>
                        <a:rPr kumimoji="1" lang="ja-JP" altLang="en-US" sz="1600" u="none" dirty="0">
                          <a:latin typeface="Meiryo UI" panose="020B0604030504040204" pitchFamily="50" charset="-128"/>
                          <a:ea typeface="Meiryo UI" panose="020B0604030504040204" pitchFamily="50" charset="-128"/>
                        </a:rPr>
                        <a:t>　の情報配慮、広報物の作成ページについて再周知</a:t>
                      </a:r>
                    </a:p>
                    <a:p>
                      <a:endParaRPr kumimoji="1" lang="en-US" altLang="ja-JP" sz="1600" u="none"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255711421"/>
                  </a:ext>
                </a:extLst>
              </a:tr>
              <a:tr h="721533">
                <a:tc vMerge="1">
                  <a:txBody>
                    <a:bodyPr/>
                    <a:lstStyle/>
                    <a:p>
                      <a:endParaRPr kumimoji="1" lang="en-US" altLang="ja-JP" sz="1200" dirty="0"/>
                    </a:p>
                  </a:txBody>
                  <a:tcPr/>
                </a:tc>
                <a:tc>
                  <a:txBody>
                    <a:bodyPr/>
                    <a:lstStyle/>
                    <a:p>
                      <a:r>
                        <a:rPr kumimoji="1" lang="ja-JP" altLang="en-US" sz="1600" dirty="0">
                          <a:latin typeface="Meiryo UI" panose="020B0604030504040204" pitchFamily="50" charset="-128"/>
                          <a:ea typeface="Meiryo UI" panose="020B0604030504040204" pitchFamily="50" charset="-128"/>
                        </a:rPr>
                        <a:t>④窓口職員は、大きさや形を工夫した吊り下げ名札等を使用</a:t>
                      </a:r>
                    </a:p>
                  </a:txBody>
                  <a:tcPr/>
                </a:tc>
                <a:tc>
                  <a:txBody>
                    <a:bodyPr/>
                    <a:lstStyle/>
                    <a:p>
                      <a:pPr algn="ctr"/>
                      <a:r>
                        <a:rPr kumimoji="1" lang="en-US" altLang="ja-JP" sz="2000" dirty="0">
                          <a:latin typeface="Meiryo UI" panose="020B0604030504040204" pitchFamily="50" charset="-128"/>
                          <a:ea typeface="Meiryo UI" panose="020B0604030504040204" pitchFamily="50" charset="-128"/>
                        </a:rPr>
                        <a:t>8</a:t>
                      </a:r>
                      <a:endParaRPr kumimoji="1" lang="ja-JP" altLang="en-US" sz="2000" dirty="0">
                        <a:latin typeface="Meiryo UI" panose="020B0604030504040204" pitchFamily="50" charset="-128"/>
                        <a:ea typeface="Meiryo UI" panose="020B0604030504040204" pitchFamily="50" charset="-128"/>
                      </a:endParaRPr>
                    </a:p>
                  </a:txBody>
                  <a:tcPr anchor="ctr">
                    <a:solidFill>
                      <a:schemeClr val="bg1"/>
                    </a:solidFill>
                  </a:tcPr>
                </a:tc>
                <a:tc>
                  <a:txBody>
                    <a:bodyPr/>
                    <a:lstStyle/>
                    <a:p>
                      <a:pPr algn="ctr"/>
                      <a:r>
                        <a:rPr kumimoji="1" lang="ja-JP" altLang="en-US" sz="2000" dirty="0">
                          <a:latin typeface="Meiryo UI" panose="020B0604030504040204" pitchFamily="50" charset="-128"/>
                          <a:ea typeface="Meiryo UI" panose="020B0604030504040204" pitchFamily="50" charset="-128"/>
                        </a:rPr>
                        <a:t>９８％</a:t>
                      </a:r>
                    </a:p>
                  </a:txBody>
                  <a:tcPr anchor="ctr">
                    <a:solidFill>
                      <a:schemeClr val="bg1"/>
                    </a:solidFill>
                  </a:tcPr>
                </a:tc>
                <a:tc vMerge="1">
                  <a:txBody>
                    <a:bodyPr/>
                    <a:lstStyle/>
                    <a:p>
                      <a:endParaRPr kumimoji="1" lang="ja-JP" altLang="en-US" dirty="0"/>
                    </a:p>
                  </a:txBody>
                  <a:tcPr/>
                </a:tc>
                <a:extLst>
                  <a:ext uri="{0D108BD9-81ED-4DB2-BD59-A6C34878D82A}">
                    <a16:rowId xmlns:a16="http://schemas.microsoft.com/office/drawing/2014/main" val="145788143"/>
                  </a:ext>
                </a:extLst>
              </a:tr>
              <a:tr h="721533">
                <a:tc vMerge="1">
                  <a:txBody>
                    <a:bodyPr/>
                    <a:lstStyle/>
                    <a:p>
                      <a:endParaRPr kumimoji="1" lang="ja-JP" altLang="en-US" sz="1200" dirty="0"/>
                    </a:p>
                  </a:txBody>
                  <a:tcPr/>
                </a:tc>
                <a:tc>
                  <a:txBody>
                    <a:bodyPr/>
                    <a:lstStyle/>
                    <a:p>
                      <a:r>
                        <a:rPr kumimoji="1" lang="ja-JP" altLang="en-US" sz="1600" dirty="0">
                          <a:latin typeface="Meiryo UI" panose="020B0604030504040204" pitchFamily="50" charset="-128"/>
                          <a:ea typeface="Meiryo UI" panose="020B0604030504040204" pitchFamily="50" charset="-128"/>
                        </a:rPr>
                        <a:t>⑤庁舎や県立施設にはバリアフリー情報等を記した案内表示を掲示</a:t>
                      </a:r>
                    </a:p>
                  </a:txBody>
                  <a:tcPr/>
                </a:tc>
                <a:tc>
                  <a:txBody>
                    <a:bodyPr/>
                    <a:lstStyle/>
                    <a:p>
                      <a:pPr algn="ctr"/>
                      <a:r>
                        <a:rPr kumimoji="1" lang="ja-JP" altLang="en-US" sz="2000" dirty="0">
                          <a:latin typeface="Meiryo UI" panose="020B0604030504040204" pitchFamily="50" charset="-128"/>
                          <a:ea typeface="Meiryo UI" panose="020B0604030504040204" pitchFamily="50" charset="-128"/>
                        </a:rPr>
                        <a:t>７</a:t>
                      </a:r>
                    </a:p>
                  </a:txBody>
                  <a:tcPr anchor="ctr">
                    <a:solidFill>
                      <a:schemeClr val="bg1"/>
                    </a:solidFill>
                  </a:tcPr>
                </a:tc>
                <a:tc>
                  <a:txBody>
                    <a:bodyPr/>
                    <a:lstStyle/>
                    <a:p>
                      <a:pPr algn="ctr"/>
                      <a:r>
                        <a:rPr kumimoji="1" lang="ja-JP" altLang="en-US" sz="2000" dirty="0">
                          <a:latin typeface="Meiryo UI" panose="020B0604030504040204" pitchFamily="50" charset="-128"/>
                          <a:ea typeface="Meiryo UI" panose="020B0604030504040204" pitchFamily="50" charset="-128"/>
                        </a:rPr>
                        <a:t>９９％</a:t>
                      </a:r>
                    </a:p>
                  </a:txBody>
                  <a:tcPr anchor="ctr">
                    <a:solidFill>
                      <a:schemeClr val="bg1"/>
                    </a:solidFill>
                  </a:tcPr>
                </a:tc>
                <a:tc vMerge="1">
                  <a:txBody>
                    <a:bodyPr/>
                    <a:lstStyle/>
                    <a:p>
                      <a:endParaRPr kumimoji="1" lang="en-US" altLang="ja-JP" sz="16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385946447"/>
                  </a:ext>
                </a:extLst>
              </a:tr>
              <a:tr h="780221">
                <a:tc vMerge="1">
                  <a:txBody>
                    <a:bodyPr/>
                    <a:lstStyle/>
                    <a:p>
                      <a:pPr algn="r"/>
                      <a:endParaRPr kumimoji="1" lang="ja-JP" altLang="en-US" dirty="0"/>
                    </a:p>
                  </a:txBody>
                  <a:tcPr/>
                </a:tc>
                <a:tc>
                  <a:txBody>
                    <a:bodyPr/>
                    <a:lstStyle/>
                    <a:p>
                      <a:pPr algn="l"/>
                      <a:r>
                        <a:rPr kumimoji="1" lang="ja-JP" altLang="en-US" sz="1600" dirty="0">
                          <a:latin typeface="Meiryo UI" panose="020B0604030504040204" pitchFamily="50" charset="-128"/>
                          <a:ea typeface="Meiryo UI" panose="020B0604030504040204" pitchFamily="50" charset="-128"/>
                        </a:rPr>
                        <a:t>⑥庁舎や県立施設には受付等に見やすい施設案内図・パンフレットを配置</a:t>
                      </a:r>
                      <a:endParaRPr kumimoji="1" lang="en-US" altLang="ja-JP" sz="16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2000" dirty="0">
                          <a:latin typeface="Meiryo UI" panose="020B0604030504040204" pitchFamily="50" charset="-128"/>
                          <a:ea typeface="Meiryo UI" panose="020B0604030504040204" pitchFamily="50" charset="-128"/>
                        </a:rPr>
                        <a:t>１</a:t>
                      </a:r>
                    </a:p>
                  </a:txBody>
                  <a:tcPr anchor="ctr">
                    <a:noFill/>
                  </a:tcPr>
                </a:tc>
                <a:tc>
                  <a:txBody>
                    <a:bodyPr/>
                    <a:lstStyle/>
                    <a:p>
                      <a:pPr algn="ctr"/>
                      <a:r>
                        <a:rPr kumimoji="1" lang="ja-JP" altLang="en-US" sz="2000" dirty="0">
                          <a:latin typeface="Meiryo UI" panose="020B0604030504040204" pitchFamily="50" charset="-128"/>
                          <a:ea typeface="Meiryo UI" panose="020B0604030504040204" pitchFamily="50" charset="-128"/>
                        </a:rPr>
                        <a:t>９９％</a:t>
                      </a:r>
                    </a:p>
                  </a:txBody>
                  <a:tcPr anchor="ctr">
                    <a:noFill/>
                  </a:tcPr>
                </a:tc>
                <a:tc vMerge="1">
                  <a:txBody>
                    <a:bodyPr/>
                    <a:lstStyle/>
                    <a:p>
                      <a:pPr algn="r"/>
                      <a:endParaRPr kumimoji="1" lang="ja-JP" altLang="en-US" dirty="0"/>
                    </a:p>
                  </a:txBody>
                  <a:tcPr/>
                </a:tc>
                <a:extLst>
                  <a:ext uri="{0D108BD9-81ED-4DB2-BD59-A6C34878D82A}">
                    <a16:rowId xmlns:a16="http://schemas.microsoft.com/office/drawing/2014/main" val="1641663433"/>
                  </a:ext>
                </a:extLst>
              </a:tr>
              <a:tr h="805745">
                <a:tc vMerge="1">
                  <a:txBody>
                    <a:bodyPr/>
                    <a:lstStyle/>
                    <a:p>
                      <a:pPr algn="r"/>
                      <a:endParaRPr kumimoji="1" lang="ja-JP" altLang="en-US" dirty="0"/>
                    </a:p>
                  </a:txBody>
                  <a:tcPr/>
                </a:tc>
                <a:tc>
                  <a:txBody>
                    <a:bodyPr/>
                    <a:lstStyle/>
                    <a:p>
                      <a:pPr algn="l"/>
                      <a:r>
                        <a:rPr kumimoji="1" lang="ja-JP" altLang="en-US" sz="1600" dirty="0">
                          <a:latin typeface="Meiryo UI" panose="020B0604030504040204" pitchFamily="50" charset="-128"/>
                          <a:ea typeface="Meiryo UI" panose="020B0604030504040204" pitchFamily="50" charset="-128"/>
                        </a:rPr>
                        <a:t>⑦県立施設のﾎｰﾑﾍﾟｰｼﾞ（</a:t>
                      </a:r>
                      <a:r>
                        <a:rPr kumimoji="1" lang="en-US" altLang="ja-JP" sz="1600" dirty="0">
                          <a:latin typeface="Meiryo UI" panose="020B0604030504040204" pitchFamily="50" charset="-128"/>
                          <a:ea typeface="Meiryo UI" panose="020B0604030504040204" pitchFamily="50" charset="-128"/>
                        </a:rPr>
                        <a:t>HP</a:t>
                      </a:r>
                      <a:r>
                        <a:rPr kumimoji="1" lang="ja-JP" altLang="en-US" sz="1600" dirty="0">
                          <a:latin typeface="Meiryo UI" panose="020B0604030504040204" pitchFamily="50" charset="-128"/>
                          <a:ea typeface="Meiryo UI" panose="020B0604030504040204" pitchFamily="50" charset="-128"/>
                        </a:rPr>
                        <a:t>）にユニバーサル推進課</a:t>
                      </a:r>
                      <a:r>
                        <a:rPr kumimoji="1" lang="en-US" altLang="ja-JP" sz="1600" dirty="0">
                          <a:latin typeface="Meiryo UI" panose="020B0604030504040204" pitchFamily="50" charset="-128"/>
                          <a:ea typeface="Meiryo UI" panose="020B0604030504040204" pitchFamily="50" charset="-128"/>
                        </a:rPr>
                        <a:t>HP</a:t>
                      </a:r>
                      <a:r>
                        <a:rPr kumimoji="1" lang="ja-JP" altLang="en-US" sz="1600" dirty="0">
                          <a:latin typeface="Meiryo UI" panose="020B0604030504040204" pitchFamily="50" charset="-128"/>
                          <a:ea typeface="Meiryo UI" panose="020B0604030504040204" pitchFamily="50" charset="-128"/>
                        </a:rPr>
                        <a:t>の「県内各施設のバリアフリー情報」ページとのリンクを貼る</a:t>
                      </a:r>
                    </a:p>
                  </a:txBody>
                  <a:tcPr/>
                </a:tc>
                <a:tc>
                  <a:txBody>
                    <a:bodyPr/>
                    <a:lstStyle/>
                    <a:p>
                      <a:pPr algn="ctr"/>
                      <a:r>
                        <a:rPr kumimoji="1" lang="ja-JP" altLang="en-US" sz="2000" dirty="0">
                          <a:latin typeface="Meiryo UI" panose="020B0604030504040204" pitchFamily="50" charset="-128"/>
                          <a:ea typeface="Meiryo UI" panose="020B0604030504040204" pitchFamily="50" charset="-128"/>
                        </a:rPr>
                        <a:t>２９</a:t>
                      </a:r>
                    </a:p>
                  </a:txBody>
                  <a:tcPr anchor="ctr">
                    <a:solidFill>
                      <a:schemeClr val="bg1"/>
                    </a:solidFill>
                  </a:tcPr>
                </a:tc>
                <a:tc>
                  <a:txBody>
                    <a:bodyPr/>
                    <a:lstStyle/>
                    <a:p>
                      <a:pPr algn="ctr"/>
                      <a:r>
                        <a:rPr kumimoji="1" lang="ja-JP" altLang="en-US" sz="2000" dirty="0">
                          <a:latin typeface="Meiryo UI" panose="020B0604030504040204" pitchFamily="50" charset="-128"/>
                          <a:ea typeface="Meiryo UI" panose="020B0604030504040204" pitchFamily="50" charset="-128"/>
                        </a:rPr>
                        <a:t>９４％</a:t>
                      </a:r>
                    </a:p>
                  </a:txBody>
                  <a:tcPr anchor="ctr">
                    <a:solidFill>
                      <a:schemeClr val="bg1"/>
                    </a:solidFill>
                  </a:tcPr>
                </a:tc>
                <a:tc vMerge="1">
                  <a:txBody>
                    <a:bodyPr/>
                    <a:lstStyle/>
                    <a:p>
                      <a:pPr algn="r"/>
                      <a:endParaRPr kumimoji="1" lang="ja-JP" altLang="en-US" dirty="0"/>
                    </a:p>
                  </a:txBody>
                  <a:tcPr/>
                </a:tc>
                <a:extLst>
                  <a:ext uri="{0D108BD9-81ED-4DB2-BD59-A6C34878D82A}">
                    <a16:rowId xmlns:a16="http://schemas.microsoft.com/office/drawing/2014/main" val="520357582"/>
                  </a:ext>
                </a:extLst>
              </a:tr>
              <a:tr h="810730">
                <a:tc vMerge="1">
                  <a:txBody>
                    <a:bodyPr/>
                    <a:lstStyle/>
                    <a:p>
                      <a:endParaRPr kumimoji="1" lang="ja-JP" altLang="en-US"/>
                    </a:p>
                  </a:txBody>
                  <a:tcPr/>
                </a:tc>
                <a:tc>
                  <a:txBody>
                    <a:bodyPr/>
                    <a:lstStyle/>
                    <a:p>
                      <a:pPr algn="l"/>
                      <a:r>
                        <a:rPr kumimoji="1" lang="ja-JP" altLang="en-US" sz="1600" dirty="0">
                          <a:latin typeface="Meiryo UI" panose="020B0604030504040204" pitchFamily="50" charset="-128"/>
                          <a:ea typeface="Meiryo UI" panose="020B0604030504040204" pitchFamily="50" charset="-128"/>
                        </a:rPr>
                        <a:t>⑧イベント等では多様な参加者を想定し、誰にでもわかりやすい案内表示を掲示</a:t>
                      </a:r>
                    </a:p>
                  </a:txBody>
                  <a:tcPr/>
                </a:tc>
                <a:tc>
                  <a:txBody>
                    <a:bodyPr/>
                    <a:lstStyle/>
                    <a:p>
                      <a:pPr algn="ctr"/>
                      <a:r>
                        <a:rPr kumimoji="1" lang="ja-JP" altLang="en-US" sz="2000" dirty="0">
                          <a:latin typeface="Meiryo UI" panose="020B0604030504040204" pitchFamily="50" charset="-128"/>
                          <a:ea typeface="Meiryo UI" panose="020B0604030504040204" pitchFamily="50" charset="-128"/>
                        </a:rPr>
                        <a:t>２</a:t>
                      </a:r>
                    </a:p>
                  </a:txBody>
                  <a:tcPr anchor="ctr">
                    <a:solidFill>
                      <a:schemeClr val="bg1"/>
                    </a:solidFill>
                  </a:tcPr>
                </a:tc>
                <a:tc>
                  <a:txBody>
                    <a:bodyPr/>
                    <a:lstStyle/>
                    <a:p>
                      <a:pPr algn="ctr"/>
                      <a:r>
                        <a:rPr kumimoji="1" lang="ja-JP" altLang="en-US" sz="2000" dirty="0">
                          <a:latin typeface="Meiryo UI" panose="020B0604030504040204" pitchFamily="50" charset="-128"/>
                          <a:ea typeface="Meiryo UI" panose="020B0604030504040204" pitchFamily="50" charset="-128"/>
                        </a:rPr>
                        <a:t>９９％</a:t>
                      </a:r>
                    </a:p>
                  </a:txBody>
                  <a:tcPr anchor="ctr">
                    <a:solidFill>
                      <a:schemeClr val="bg1"/>
                    </a:solidFill>
                  </a:tcPr>
                </a:tc>
                <a:tc vMerge="1">
                  <a:txBody>
                    <a:bodyPr/>
                    <a:lstStyle/>
                    <a:p>
                      <a:endParaRPr kumimoji="1" lang="ja-JP" altLang="en-US" dirty="0"/>
                    </a:p>
                  </a:txBody>
                  <a:tcPr/>
                </a:tc>
                <a:extLst>
                  <a:ext uri="{0D108BD9-81ED-4DB2-BD59-A6C34878D82A}">
                    <a16:rowId xmlns:a16="http://schemas.microsoft.com/office/drawing/2014/main" val="584494752"/>
                  </a:ext>
                </a:extLst>
              </a:tr>
              <a:tr h="721533">
                <a:tc rowSpan="2">
                  <a:txBody>
                    <a:bodyPr/>
                    <a:lstStyle/>
                    <a:p>
                      <a:pPr algn="ctr"/>
                      <a:r>
                        <a:rPr kumimoji="1" lang="ja-JP" altLang="en-US" sz="1800" b="1" dirty="0">
                          <a:latin typeface="Meiryo UI" panose="020B0604030504040204" pitchFamily="50" charset="-128"/>
                          <a:ea typeface="Meiryo UI" panose="020B0604030504040204" pitchFamily="50" charset="-128"/>
                        </a:rPr>
                        <a:t>環境</a:t>
                      </a:r>
                      <a:endParaRPr kumimoji="1" lang="en-US" altLang="ja-JP" sz="1800" b="1" dirty="0">
                        <a:latin typeface="Meiryo UI" panose="020B0604030504040204" pitchFamily="50" charset="-128"/>
                        <a:ea typeface="Meiryo UI" panose="020B0604030504040204" pitchFamily="50" charset="-128"/>
                      </a:endParaRPr>
                    </a:p>
                  </a:txBody>
                  <a:tcPr anchor="ctr"/>
                </a:tc>
                <a:tc>
                  <a:txBody>
                    <a:bodyPr/>
                    <a:lstStyle/>
                    <a:p>
                      <a:pPr algn="l"/>
                      <a:r>
                        <a:rPr kumimoji="1" lang="ja-JP" altLang="en-US" sz="1600" dirty="0">
                          <a:latin typeface="Meiryo UI" panose="020B0604030504040204" pitchFamily="50" charset="-128"/>
                          <a:ea typeface="Meiryo UI" panose="020B0604030504040204" pitchFamily="50" charset="-128"/>
                        </a:rPr>
                        <a:t>⑨管理・監督職は点字名刺を常備</a:t>
                      </a:r>
                    </a:p>
                  </a:txBody>
                  <a:tcPr/>
                </a:tc>
                <a:tc>
                  <a:txBody>
                    <a:bodyPr/>
                    <a:lstStyle/>
                    <a:p>
                      <a:pPr algn="ctr"/>
                      <a:r>
                        <a:rPr kumimoji="1" lang="ja-JP" altLang="en-US" sz="2000" dirty="0">
                          <a:latin typeface="Meiryo UI" panose="020B0604030504040204" pitchFamily="50" charset="-128"/>
                          <a:ea typeface="Meiryo UI" panose="020B0604030504040204" pitchFamily="50" charset="-128"/>
                        </a:rPr>
                        <a:t>５３</a:t>
                      </a:r>
                    </a:p>
                  </a:txBody>
                  <a:tcPr anchor="ctr">
                    <a:solidFill>
                      <a:schemeClr val="bg1"/>
                    </a:solidFill>
                  </a:tcPr>
                </a:tc>
                <a:tc>
                  <a:txBody>
                    <a:bodyPr/>
                    <a:lstStyle/>
                    <a:p>
                      <a:pPr algn="ctr"/>
                      <a:r>
                        <a:rPr kumimoji="1" lang="ja-JP" altLang="en-US" sz="2000" dirty="0">
                          <a:latin typeface="Meiryo UI" panose="020B0604030504040204" pitchFamily="50" charset="-128"/>
                          <a:ea typeface="Meiryo UI" panose="020B0604030504040204" pitchFamily="50" charset="-128"/>
                        </a:rPr>
                        <a:t>８９％</a:t>
                      </a:r>
                    </a:p>
                  </a:txBody>
                  <a:tcPr anchor="ctr">
                    <a:solidFill>
                      <a:schemeClr val="bg1"/>
                    </a:solidFill>
                  </a:tcPr>
                </a:tc>
                <a:tc rowSpan="2">
                  <a:txBody>
                    <a:bodyPr/>
                    <a:lstStyle/>
                    <a:p>
                      <a:pPr algn="l"/>
                      <a:r>
                        <a:rPr kumimoji="1" lang="ja-JP" altLang="en-US" sz="1600" dirty="0">
                          <a:latin typeface="Meiryo UI" panose="020B0604030504040204" pitchFamily="50" charset="-128"/>
                          <a:ea typeface="Meiryo UI" panose="020B0604030504040204" pitchFamily="50" charset="-128"/>
                        </a:rPr>
                        <a:t>⑨⑩点字テプラの貸出しにより点字名刺の作成依頼</a:t>
                      </a:r>
                      <a:endParaRPr kumimoji="1" lang="en-US" altLang="ja-JP" sz="1600" dirty="0">
                        <a:latin typeface="Meiryo UI" panose="020B0604030504040204" pitchFamily="50" charset="-128"/>
                        <a:ea typeface="Meiryo UI" panose="020B0604030504040204" pitchFamily="50" charset="-128"/>
                      </a:endParaRPr>
                    </a:p>
                    <a:p>
                      <a:pPr algn="l"/>
                      <a:r>
                        <a:rPr kumimoji="1" lang="ja-JP" altLang="en-US" sz="1400" dirty="0">
                          <a:latin typeface="Meiryo UI" panose="020B0604030504040204" pitchFamily="50" charset="-128"/>
                          <a:ea typeface="Meiryo UI" panose="020B0604030504040204" pitchFamily="50" charset="-128"/>
                        </a:rPr>
                        <a:t>（未実施所属には点字テプラを貸出。また点字名刺の必要性については、ひょうご「ユニバーサル県庁ガイドブック」の周知等により、障害種別ごとの対応について理解を深める）</a:t>
                      </a:r>
                      <a:endParaRPr kumimoji="1" lang="en-US" altLang="ja-JP"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895034683"/>
                  </a:ext>
                </a:extLst>
              </a:tr>
              <a:tr h="835895">
                <a:tc vMerge="1">
                  <a:txBody>
                    <a:bodyPr/>
                    <a:lstStyle/>
                    <a:p>
                      <a:endParaRPr kumimoji="1" lang="ja-JP" altLang="en-US" dirty="0"/>
                    </a:p>
                  </a:txBody>
                  <a:tcPr/>
                </a:tc>
                <a:tc>
                  <a:txBody>
                    <a:bodyPr/>
                    <a:lstStyle/>
                    <a:p>
                      <a:pPr algn="l"/>
                      <a:r>
                        <a:rPr kumimoji="1" lang="ja-JP" altLang="en-US" sz="1600" dirty="0">
                          <a:latin typeface="Meiryo UI" panose="020B0604030504040204" pitchFamily="50" charset="-128"/>
                          <a:ea typeface="Meiryo UI" panose="020B0604030504040204" pitchFamily="50" charset="-128"/>
                        </a:rPr>
                        <a:t>⑩視覚障害者と名刺交換をする場合は点字名刺を使用</a:t>
                      </a:r>
                    </a:p>
                  </a:txBody>
                  <a:tcPr/>
                </a:tc>
                <a:tc>
                  <a:txBody>
                    <a:bodyPr/>
                    <a:lstStyle/>
                    <a:p>
                      <a:pPr algn="ctr"/>
                      <a:r>
                        <a:rPr kumimoji="1" lang="ja-JP" altLang="en-US" sz="2000" dirty="0">
                          <a:latin typeface="Meiryo UI" panose="020B0604030504040204" pitchFamily="50" charset="-128"/>
                          <a:ea typeface="Meiryo UI" panose="020B0604030504040204" pitchFamily="50" charset="-128"/>
                        </a:rPr>
                        <a:t>３５</a:t>
                      </a:r>
                    </a:p>
                  </a:txBody>
                  <a:tcPr anchor="ctr">
                    <a:solidFill>
                      <a:schemeClr val="bg1"/>
                    </a:solidFill>
                  </a:tcPr>
                </a:tc>
                <a:tc>
                  <a:txBody>
                    <a:bodyPr/>
                    <a:lstStyle/>
                    <a:p>
                      <a:pPr algn="ctr"/>
                      <a:r>
                        <a:rPr kumimoji="1" lang="ja-JP" altLang="en-US" sz="2000" dirty="0">
                          <a:latin typeface="Meiryo UI" panose="020B0604030504040204" pitchFamily="50" charset="-128"/>
                          <a:ea typeface="Meiryo UI" panose="020B0604030504040204" pitchFamily="50" charset="-128"/>
                        </a:rPr>
                        <a:t>９３％</a:t>
                      </a:r>
                    </a:p>
                  </a:txBody>
                  <a:tcPr anchor="ctr">
                    <a:solidFill>
                      <a:schemeClr val="bg1"/>
                    </a:solidFill>
                  </a:tcPr>
                </a:tc>
                <a:tc vMerge="1">
                  <a:txBody>
                    <a:bodyPr/>
                    <a:lstStyle/>
                    <a:p>
                      <a:endParaRPr kumimoji="1" lang="ja-JP" altLang="en-US"/>
                    </a:p>
                  </a:txBody>
                  <a:tcPr/>
                </a:tc>
                <a:extLst>
                  <a:ext uri="{0D108BD9-81ED-4DB2-BD59-A6C34878D82A}">
                    <a16:rowId xmlns:a16="http://schemas.microsoft.com/office/drawing/2014/main" val="1931743991"/>
                  </a:ext>
                </a:extLst>
              </a:tr>
            </a:tbl>
          </a:graphicData>
        </a:graphic>
      </p:graphicFrame>
    </p:spTree>
    <p:extLst>
      <p:ext uri="{BB962C8B-B14F-4D97-AF65-F5344CB8AC3E}">
        <p14:creationId xmlns:p14="http://schemas.microsoft.com/office/powerpoint/2010/main" val="2161750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表 13">
            <a:extLst>
              <a:ext uri="{FF2B5EF4-FFF2-40B4-BE49-F238E27FC236}">
                <a16:creationId xmlns:a16="http://schemas.microsoft.com/office/drawing/2014/main" id="{0602D229-7FE8-4AC8-95E9-A61DB842E6C5}"/>
              </a:ext>
            </a:extLst>
          </p:cNvPr>
          <p:cNvGraphicFramePr>
            <a:graphicFrameLocks noGrp="1"/>
          </p:cNvGraphicFramePr>
          <p:nvPr>
            <p:extLst>
              <p:ext uri="{D42A27DB-BD31-4B8C-83A1-F6EECF244321}">
                <p14:modId xmlns:p14="http://schemas.microsoft.com/office/powerpoint/2010/main" val="2911670563"/>
              </p:ext>
            </p:extLst>
          </p:nvPr>
        </p:nvGraphicFramePr>
        <p:xfrm>
          <a:off x="191681" y="965991"/>
          <a:ext cx="12284799" cy="8468293"/>
        </p:xfrm>
        <a:graphic>
          <a:graphicData uri="http://schemas.openxmlformats.org/drawingml/2006/table">
            <a:tbl>
              <a:tblPr firstRow="1" bandRow="1">
                <a:tableStyleId>{5940675A-B579-460E-94D1-54222C63F5DA}</a:tableStyleId>
              </a:tblPr>
              <a:tblGrid>
                <a:gridCol w="1108799">
                  <a:extLst>
                    <a:ext uri="{9D8B030D-6E8A-4147-A177-3AD203B41FA5}">
                      <a16:colId xmlns:a16="http://schemas.microsoft.com/office/drawing/2014/main" val="914800584"/>
                    </a:ext>
                  </a:extLst>
                </a:gridCol>
                <a:gridCol w="3942080">
                  <a:extLst>
                    <a:ext uri="{9D8B030D-6E8A-4147-A177-3AD203B41FA5}">
                      <a16:colId xmlns:a16="http://schemas.microsoft.com/office/drawing/2014/main" val="1171573469"/>
                    </a:ext>
                  </a:extLst>
                </a:gridCol>
                <a:gridCol w="1219200">
                  <a:extLst>
                    <a:ext uri="{9D8B030D-6E8A-4147-A177-3AD203B41FA5}">
                      <a16:colId xmlns:a16="http://schemas.microsoft.com/office/drawing/2014/main" val="1561085909"/>
                    </a:ext>
                  </a:extLst>
                </a:gridCol>
                <a:gridCol w="1341120">
                  <a:extLst>
                    <a:ext uri="{9D8B030D-6E8A-4147-A177-3AD203B41FA5}">
                      <a16:colId xmlns:a16="http://schemas.microsoft.com/office/drawing/2014/main" val="472544205"/>
                    </a:ext>
                  </a:extLst>
                </a:gridCol>
                <a:gridCol w="4673600">
                  <a:extLst>
                    <a:ext uri="{9D8B030D-6E8A-4147-A177-3AD203B41FA5}">
                      <a16:colId xmlns:a16="http://schemas.microsoft.com/office/drawing/2014/main" val="1511799544"/>
                    </a:ext>
                  </a:extLst>
                </a:gridCol>
              </a:tblGrid>
              <a:tr h="506082">
                <a:tc rowSpan="2">
                  <a:txBody>
                    <a:bodyPr/>
                    <a:lstStyle/>
                    <a:p>
                      <a:endParaRPr kumimoji="1" lang="ja-JP" altLang="en-US" sz="1400" dirty="0">
                        <a:latin typeface="Meiryo UI" panose="020B0604030504040204" pitchFamily="50" charset="-128"/>
                        <a:ea typeface="Meiryo UI" panose="020B0604030504040204" pitchFamily="50" charset="-128"/>
                      </a:endParaRPr>
                    </a:p>
                  </a:txBody>
                  <a:tcPr>
                    <a:solidFill>
                      <a:srgbClr val="FFFF00"/>
                    </a:solidFill>
                  </a:tcPr>
                </a:tc>
                <a:tc rowSpan="2">
                  <a:txBody>
                    <a:bodyPr/>
                    <a:lstStyle/>
                    <a:p>
                      <a:pPr algn="ctr"/>
                      <a:r>
                        <a:rPr kumimoji="1" lang="ja-JP" altLang="en-US" sz="1800" b="1" dirty="0">
                          <a:latin typeface="Meiryo UI" panose="020B0604030504040204" pitchFamily="50" charset="-128"/>
                          <a:ea typeface="Meiryo UI" panose="020B0604030504040204" pitchFamily="50" charset="-128"/>
                        </a:rPr>
                        <a:t>項目</a:t>
                      </a:r>
                    </a:p>
                  </a:txBody>
                  <a:tcPr anchor="ctr">
                    <a:solidFill>
                      <a:srgbClr val="FFFF00"/>
                    </a:solidFill>
                  </a:tcPr>
                </a:tc>
                <a:tc gridSpan="2">
                  <a:txBody>
                    <a:bodyPr/>
                    <a:lstStyle/>
                    <a:p>
                      <a:pPr algn="ctr"/>
                      <a:r>
                        <a:rPr kumimoji="1" lang="ja-JP" altLang="en-US" sz="1400" b="1" dirty="0">
                          <a:latin typeface="Meiryo UI" panose="020B0604030504040204" pitchFamily="50" charset="-128"/>
                          <a:ea typeface="Meiryo UI" panose="020B0604030504040204" pitchFamily="50" charset="-128"/>
                        </a:rPr>
                        <a:t>取組状況</a:t>
                      </a:r>
                      <a:endParaRPr kumimoji="1" lang="en-US" altLang="ja-JP" sz="1400" b="1" dirty="0">
                        <a:latin typeface="Meiryo UI" panose="020B0604030504040204" pitchFamily="50" charset="-128"/>
                        <a:ea typeface="Meiryo UI" panose="020B0604030504040204" pitchFamily="50" charset="-128"/>
                      </a:endParaRPr>
                    </a:p>
                    <a:p>
                      <a:pPr algn="ctr"/>
                      <a:r>
                        <a:rPr kumimoji="1" lang="ja-JP" altLang="en-US" sz="1400" b="1" dirty="0">
                          <a:latin typeface="Meiryo UI" panose="020B0604030504040204" pitchFamily="50" charset="-128"/>
                          <a:ea typeface="Meiryo UI" panose="020B0604030504040204" pitchFamily="50" charset="-128"/>
                        </a:rPr>
                        <a:t>（調査対象＝４９９所属）</a:t>
                      </a:r>
                    </a:p>
                  </a:txBody>
                  <a:tcPr>
                    <a:solidFill>
                      <a:srgbClr val="FFFF00"/>
                    </a:solidFill>
                  </a:tcPr>
                </a:tc>
                <a:tc hMerge="1">
                  <a:txBody>
                    <a:bodyPr/>
                    <a:lstStyle/>
                    <a:p>
                      <a:pPr algn="ctr"/>
                      <a:endParaRPr kumimoji="1" lang="ja-JP" altLang="en-US" sz="1200" dirty="0"/>
                    </a:p>
                  </a:txBody>
                  <a:tcPr/>
                </a:tc>
                <a:tc rowSpan="2">
                  <a:txBody>
                    <a:bodyPr/>
                    <a:lstStyle/>
                    <a:p>
                      <a:pPr marL="0" marR="0" lvl="0" indent="0" algn="ctr" defTabSz="960117" rtl="0" eaLnBrk="1" fontAlgn="auto" latinLnBrk="0" hangingPunct="1">
                        <a:lnSpc>
                          <a:spcPct val="100000"/>
                        </a:lnSpc>
                        <a:spcBef>
                          <a:spcPts val="0"/>
                        </a:spcBef>
                        <a:spcAft>
                          <a:spcPts val="0"/>
                        </a:spcAft>
                        <a:buClrTx/>
                        <a:buSzTx/>
                        <a:buFontTx/>
                        <a:buNone/>
                        <a:tabLst/>
                        <a:defRPr/>
                      </a:pPr>
                      <a:r>
                        <a:rPr kumimoji="1" lang="ja-JP" altLang="en-US" sz="1800" b="1" dirty="0">
                          <a:latin typeface="Meiryo UI" panose="020B0604030504040204" pitchFamily="50" charset="-128"/>
                          <a:ea typeface="Meiryo UI" panose="020B0604030504040204" pitchFamily="50" charset="-128"/>
                        </a:rPr>
                        <a:t>ユニバーサル推進課による改善支援</a:t>
                      </a:r>
                    </a:p>
                  </a:txBody>
                  <a:tcPr anchor="ctr">
                    <a:solidFill>
                      <a:srgbClr val="FFFF00"/>
                    </a:solidFill>
                  </a:tcPr>
                </a:tc>
                <a:extLst>
                  <a:ext uri="{0D108BD9-81ED-4DB2-BD59-A6C34878D82A}">
                    <a16:rowId xmlns:a16="http://schemas.microsoft.com/office/drawing/2014/main" val="2146117576"/>
                  </a:ext>
                </a:extLst>
              </a:tr>
              <a:tr h="297695">
                <a:tc vMerge="1">
                  <a:txBody>
                    <a:bodyPr/>
                    <a:lstStyle/>
                    <a:p>
                      <a:endParaRPr kumimoji="1" lang="ja-JP" altLang="en-US"/>
                    </a:p>
                  </a:txBody>
                  <a:tcPr/>
                </a:tc>
                <a:tc vMerge="1">
                  <a:txBody>
                    <a:bodyPr/>
                    <a:lstStyle/>
                    <a:p>
                      <a:endParaRPr kumimoji="1" lang="ja-JP" altLang="en-US"/>
                    </a:p>
                  </a:txBody>
                  <a:tcPr/>
                </a:tc>
                <a:tc>
                  <a:txBody>
                    <a:bodyPr/>
                    <a:lstStyle/>
                    <a:p>
                      <a:pPr algn="ctr"/>
                      <a:r>
                        <a:rPr kumimoji="1" lang="ja-JP" altLang="en-US" sz="1400" dirty="0">
                          <a:latin typeface="Meiryo UI" panose="020B0604030504040204" pitchFamily="50" charset="-128"/>
                          <a:ea typeface="Meiryo UI" panose="020B0604030504040204" pitchFamily="50" charset="-128"/>
                        </a:rPr>
                        <a:t>未実施所属</a:t>
                      </a:r>
                    </a:p>
                  </a:txBody>
                  <a:tcPr>
                    <a:solidFill>
                      <a:srgbClr val="FFFF00"/>
                    </a:solidFill>
                  </a:tcPr>
                </a:tc>
                <a:tc>
                  <a:txBody>
                    <a:bodyPr/>
                    <a:lstStyle/>
                    <a:p>
                      <a:pPr algn="ctr"/>
                      <a:r>
                        <a:rPr kumimoji="1" lang="ja-JP" altLang="en-US" sz="1400" dirty="0">
                          <a:latin typeface="Meiryo UI" panose="020B0604030504040204" pitchFamily="50" charset="-128"/>
                          <a:ea typeface="Meiryo UI" panose="020B0604030504040204" pitchFamily="50" charset="-128"/>
                        </a:rPr>
                        <a:t>実施率</a:t>
                      </a:r>
                    </a:p>
                  </a:txBody>
                  <a:tcPr>
                    <a:solidFill>
                      <a:srgbClr val="FFFF00"/>
                    </a:solidFill>
                  </a:tcPr>
                </a:tc>
                <a:tc vMerge="1">
                  <a:txBody>
                    <a:bodyPr/>
                    <a:lstStyle/>
                    <a:p>
                      <a:endParaRPr kumimoji="1" lang="ja-JP" altLang="en-US"/>
                    </a:p>
                  </a:txBody>
                  <a:tcPr/>
                </a:tc>
                <a:extLst>
                  <a:ext uri="{0D108BD9-81ED-4DB2-BD59-A6C34878D82A}">
                    <a16:rowId xmlns:a16="http://schemas.microsoft.com/office/drawing/2014/main" val="1504891032"/>
                  </a:ext>
                </a:extLst>
              </a:tr>
              <a:tr h="1041934">
                <a:tc rowSpan="5">
                  <a:txBody>
                    <a:bodyPr/>
                    <a:lstStyle/>
                    <a:p>
                      <a:pPr algn="ctr"/>
                      <a:r>
                        <a:rPr kumimoji="1" lang="ja-JP" altLang="en-US" sz="1800" b="1" dirty="0">
                          <a:latin typeface="Meiryo UI" panose="020B0604030504040204" pitchFamily="50" charset="-128"/>
                          <a:ea typeface="Meiryo UI" panose="020B0604030504040204" pitchFamily="50" charset="-128"/>
                        </a:rPr>
                        <a:t>環境</a:t>
                      </a:r>
                      <a:endParaRPr kumimoji="1" lang="en-US" altLang="ja-JP" sz="1800" b="1" dirty="0">
                        <a:latin typeface="Meiryo UI" panose="020B0604030504040204" pitchFamily="50" charset="-128"/>
                        <a:ea typeface="Meiryo UI" panose="020B0604030504040204" pitchFamily="50" charset="-128"/>
                      </a:endParaRPr>
                    </a:p>
                  </a:txBody>
                  <a:tcPr anchor="ctr"/>
                </a:tc>
                <a:tc>
                  <a:txBody>
                    <a:bodyPr/>
                    <a:lstStyle/>
                    <a:p>
                      <a:pPr algn="l"/>
                      <a:r>
                        <a:rPr kumimoji="1" lang="ja-JP" altLang="en-US" sz="1600" dirty="0">
                          <a:latin typeface="Meiryo UI" panose="020B0604030504040204" pitchFamily="50" charset="-128"/>
                          <a:ea typeface="Meiryo UI" panose="020B0604030504040204" pitchFamily="50" charset="-128"/>
                        </a:rPr>
                        <a:t>⑪障害者や外国人等とのコミュニケーションを円滑にする機器等を窓口に設置（ｺﾐｭﾆｹｰｼｮﾝﾎﾞｰﾄﾞ、</a:t>
                      </a:r>
                      <a:r>
                        <a:rPr kumimoji="1" lang="en-US" altLang="ja-JP" sz="1600" dirty="0">
                          <a:latin typeface="Meiryo UI" panose="020B0604030504040204" pitchFamily="50" charset="-128"/>
                          <a:ea typeface="Meiryo UI" panose="020B0604030504040204" pitchFamily="50" charset="-128"/>
                        </a:rPr>
                        <a:t>UD</a:t>
                      </a:r>
                      <a:r>
                        <a:rPr kumimoji="1" lang="ja-JP" altLang="en-US" sz="1600" dirty="0">
                          <a:latin typeface="Meiryo UI" panose="020B0604030504040204" pitchFamily="50" charset="-128"/>
                          <a:ea typeface="Meiryo UI" panose="020B0604030504040204" pitchFamily="50" charset="-128"/>
                        </a:rPr>
                        <a:t>ﾄｰｸ等のｱﾌﾟﾘをﾀﾞｳﾝﾛｰﾄﾞしたﾀﾌﾞﾚｯﾄ端末、筆談用具、ﾎﾟｹﾄｰｸ等）</a:t>
                      </a:r>
                    </a:p>
                  </a:txBody>
                  <a:tcPr/>
                </a:tc>
                <a:tc>
                  <a:txBody>
                    <a:bodyPr/>
                    <a:lstStyle/>
                    <a:p>
                      <a:pPr algn="ctr"/>
                      <a:r>
                        <a:rPr kumimoji="1" lang="ja-JP" altLang="en-US" sz="2000" dirty="0">
                          <a:latin typeface="Meiryo UI" panose="020B0604030504040204" pitchFamily="50" charset="-128"/>
                          <a:ea typeface="Meiryo UI" panose="020B0604030504040204" pitchFamily="50" charset="-128"/>
                        </a:rPr>
                        <a:t>７</a:t>
                      </a:r>
                    </a:p>
                  </a:txBody>
                  <a:tcPr anchor="ctr"/>
                </a:tc>
                <a:tc>
                  <a:txBody>
                    <a:bodyPr/>
                    <a:lstStyle/>
                    <a:p>
                      <a:pPr algn="ctr"/>
                      <a:r>
                        <a:rPr kumimoji="1" lang="ja-JP" altLang="en-US" sz="2000" dirty="0">
                          <a:latin typeface="Meiryo UI" panose="020B0604030504040204" pitchFamily="50" charset="-128"/>
                          <a:ea typeface="Meiryo UI" panose="020B0604030504040204" pitchFamily="50" charset="-128"/>
                        </a:rPr>
                        <a:t>９９％</a:t>
                      </a:r>
                    </a:p>
                  </a:txBody>
                  <a:tcPr anchor="ctr"/>
                </a:tc>
                <a:tc rowSpan="5">
                  <a:txBody>
                    <a:bodyPr/>
                    <a:lstStyle/>
                    <a:p>
                      <a:pPr marL="0" marR="0" lvl="0" indent="0" algn="l" defTabSz="960117" rtl="0" eaLnBrk="1" fontAlgn="auto" latinLnBrk="0" hangingPunct="1">
                        <a:lnSpc>
                          <a:spcPct val="100000"/>
                        </a:lnSpc>
                        <a:spcBef>
                          <a:spcPts val="0"/>
                        </a:spcBef>
                        <a:spcAft>
                          <a:spcPts val="0"/>
                        </a:spcAft>
                        <a:buClrTx/>
                        <a:buSzTx/>
                        <a:buFontTx/>
                        <a:buNone/>
                        <a:tabLst/>
                        <a:defRPr/>
                      </a:pPr>
                      <a:r>
                        <a:rPr kumimoji="1" lang="ja-JP" altLang="en-US" sz="1600" dirty="0">
                          <a:latin typeface="Meiryo UI" panose="020B0604030504040204" pitchFamily="50" charset="-128"/>
                          <a:ea typeface="Meiryo UI" panose="020B0604030504040204" pitchFamily="50" charset="-128"/>
                        </a:rPr>
                        <a:t>⑪昨年度にリニューアルしたコミュニケーションボードの積極的活用について再周知。</a:t>
                      </a:r>
                      <a:endParaRPr kumimoji="1" lang="en-US" altLang="ja-JP" sz="1600" dirty="0">
                        <a:latin typeface="Meiryo UI" panose="020B0604030504040204" pitchFamily="50" charset="-128"/>
                        <a:ea typeface="Meiryo UI" panose="020B0604030504040204" pitchFamily="50" charset="-128"/>
                      </a:endParaRPr>
                    </a:p>
                    <a:p>
                      <a:pPr marL="0" marR="0" lvl="0" indent="0" algn="l" defTabSz="960117" rtl="0" eaLnBrk="1" fontAlgn="auto" latinLnBrk="0" hangingPunct="1">
                        <a:lnSpc>
                          <a:spcPct val="100000"/>
                        </a:lnSpc>
                        <a:spcBef>
                          <a:spcPts val="0"/>
                        </a:spcBef>
                        <a:spcAft>
                          <a:spcPts val="0"/>
                        </a:spcAft>
                        <a:buClrTx/>
                        <a:buSzTx/>
                        <a:buFontTx/>
                        <a:buNone/>
                        <a:tabLst/>
                        <a:defRPr/>
                      </a:pPr>
                      <a:endParaRPr kumimoji="1" lang="en-US" altLang="ja-JP" sz="1600" dirty="0">
                        <a:latin typeface="Meiryo UI" panose="020B0604030504040204" pitchFamily="50" charset="-128"/>
                        <a:ea typeface="Meiryo UI" panose="020B0604030504040204" pitchFamily="50" charset="-128"/>
                      </a:endParaRPr>
                    </a:p>
                    <a:p>
                      <a:pPr marL="0" marR="0" lvl="0" indent="0" algn="l" defTabSz="960117" rtl="0" eaLnBrk="1" fontAlgn="auto" latinLnBrk="0" hangingPunct="1">
                        <a:lnSpc>
                          <a:spcPct val="100000"/>
                        </a:lnSpc>
                        <a:spcBef>
                          <a:spcPts val="0"/>
                        </a:spcBef>
                        <a:spcAft>
                          <a:spcPts val="0"/>
                        </a:spcAft>
                        <a:buClrTx/>
                        <a:buSzTx/>
                        <a:buFontTx/>
                        <a:buNone/>
                        <a:tabLst/>
                        <a:defRPr/>
                      </a:pPr>
                      <a:endParaRPr kumimoji="1" lang="en-US" altLang="ja-JP" sz="1600" dirty="0">
                        <a:latin typeface="Meiryo UI" panose="020B0604030504040204" pitchFamily="50" charset="-128"/>
                        <a:ea typeface="Meiryo UI" panose="020B0604030504040204" pitchFamily="50" charset="-128"/>
                      </a:endParaRPr>
                    </a:p>
                    <a:p>
                      <a:pPr marL="0" marR="0" lvl="0" indent="0" algn="l" defTabSz="960117" rtl="0" eaLnBrk="1" fontAlgn="auto" latinLnBrk="0" hangingPunct="1">
                        <a:lnSpc>
                          <a:spcPct val="100000"/>
                        </a:lnSpc>
                        <a:spcBef>
                          <a:spcPts val="0"/>
                        </a:spcBef>
                        <a:spcAft>
                          <a:spcPts val="0"/>
                        </a:spcAft>
                        <a:buClrTx/>
                        <a:buSzTx/>
                        <a:buFontTx/>
                        <a:buNone/>
                        <a:tabLst/>
                        <a:defRPr/>
                      </a:pPr>
                      <a:endParaRPr kumimoji="1" lang="en-US" altLang="ja-JP" sz="1600" dirty="0">
                        <a:latin typeface="Meiryo UI" panose="020B0604030504040204" pitchFamily="50" charset="-128"/>
                        <a:ea typeface="Meiryo UI" panose="020B0604030504040204" pitchFamily="50" charset="-128"/>
                      </a:endParaRPr>
                    </a:p>
                    <a:p>
                      <a:pPr marL="0" marR="0" lvl="0" indent="0" algn="l" defTabSz="960117" rtl="0" eaLnBrk="1" fontAlgn="auto" latinLnBrk="0" hangingPunct="1">
                        <a:lnSpc>
                          <a:spcPct val="100000"/>
                        </a:lnSpc>
                        <a:spcBef>
                          <a:spcPts val="0"/>
                        </a:spcBef>
                        <a:spcAft>
                          <a:spcPts val="0"/>
                        </a:spcAft>
                        <a:buClrTx/>
                        <a:buSzTx/>
                        <a:buFontTx/>
                        <a:buNone/>
                        <a:tabLst/>
                        <a:defRPr/>
                      </a:pPr>
                      <a:r>
                        <a:rPr kumimoji="1" lang="ja-JP" altLang="en-US" sz="1600" dirty="0">
                          <a:latin typeface="Meiryo UI" panose="020B0604030504040204" pitchFamily="50" charset="-128"/>
                          <a:ea typeface="Meiryo UI" panose="020B0604030504040204" pitchFamily="50" charset="-128"/>
                        </a:rPr>
                        <a:t>⑫日頃から、一般来庁者の出入りするエリアの整理・整頓と、安全な通路の確保について周知・依頼。</a:t>
                      </a:r>
                      <a:endParaRPr kumimoji="1" lang="en-US" altLang="ja-JP" sz="1600" dirty="0">
                        <a:latin typeface="Meiryo UI" panose="020B0604030504040204" pitchFamily="50" charset="-128"/>
                        <a:ea typeface="Meiryo UI" panose="020B0604030504040204" pitchFamily="50" charset="-128"/>
                      </a:endParaRPr>
                    </a:p>
                    <a:p>
                      <a:pPr marL="0" marR="0" lvl="0" indent="0" algn="l" defTabSz="960117" rtl="0" eaLnBrk="1" fontAlgn="auto" latinLnBrk="0" hangingPunct="1">
                        <a:lnSpc>
                          <a:spcPct val="100000"/>
                        </a:lnSpc>
                        <a:spcBef>
                          <a:spcPts val="0"/>
                        </a:spcBef>
                        <a:spcAft>
                          <a:spcPts val="0"/>
                        </a:spcAft>
                        <a:buClrTx/>
                        <a:buSzTx/>
                        <a:buFontTx/>
                        <a:buNone/>
                        <a:tabLst/>
                        <a:defRPr/>
                      </a:pPr>
                      <a:endParaRPr kumimoji="1" lang="en-US" altLang="ja-JP" sz="1600" dirty="0">
                        <a:latin typeface="Meiryo UI" panose="020B0604030504040204" pitchFamily="50" charset="-128"/>
                        <a:ea typeface="Meiryo UI" panose="020B0604030504040204" pitchFamily="50" charset="-128"/>
                      </a:endParaRPr>
                    </a:p>
                    <a:p>
                      <a:pPr marL="0" marR="0" lvl="0" indent="0" algn="l" defTabSz="960117" rtl="0" eaLnBrk="1" fontAlgn="auto" latinLnBrk="0" hangingPunct="1">
                        <a:lnSpc>
                          <a:spcPct val="100000"/>
                        </a:lnSpc>
                        <a:spcBef>
                          <a:spcPts val="0"/>
                        </a:spcBef>
                        <a:spcAft>
                          <a:spcPts val="0"/>
                        </a:spcAft>
                        <a:buClrTx/>
                        <a:buSzTx/>
                        <a:buFontTx/>
                        <a:buNone/>
                        <a:tabLst/>
                        <a:defRPr/>
                      </a:pPr>
                      <a:r>
                        <a:rPr kumimoji="1" lang="ja-JP" altLang="en-US" sz="1600" dirty="0">
                          <a:latin typeface="Meiryo UI" panose="020B0604030504040204" pitchFamily="50" charset="-128"/>
                          <a:ea typeface="Meiryo UI" panose="020B0604030504040204" pitchFamily="50" charset="-128"/>
                        </a:rPr>
                        <a:t>⑬記載の必要性の検討及び様式等の変更を引き続き、依頼。</a:t>
                      </a:r>
                      <a:endParaRPr kumimoji="1" lang="en-US" altLang="ja-JP" sz="1600" dirty="0">
                        <a:latin typeface="Meiryo UI" panose="020B0604030504040204" pitchFamily="50" charset="-128"/>
                        <a:ea typeface="Meiryo UI" panose="020B0604030504040204" pitchFamily="50" charset="-128"/>
                      </a:endParaRPr>
                    </a:p>
                    <a:p>
                      <a:pPr marL="0" marR="0" lvl="0" indent="0" algn="l" defTabSz="960117" rtl="0" eaLnBrk="1" fontAlgn="auto" latinLnBrk="0" hangingPunct="1">
                        <a:lnSpc>
                          <a:spcPct val="100000"/>
                        </a:lnSpc>
                        <a:spcBef>
                          <a:spcPts val="0"/>
                        </a:spcBef>
                        <a:spcAft>
                          <a:spcPts val="0"/>
                        </a:spcAft>
                        <a:buClrTx/>
                        <a:buSzTx/>
                        <a:buFontTx/>
                        <a:buNone/>
                        <a:tabLst/>
                        <a:defRPr/>
                      </a:pPr>
                      <a:r>
                        <a:rPr kumimoji="1" lang="ja-JP" altLang="en-US" sz="1600" dirty="0">
                          <a:latin typeface="Meiryo UI" panose="020B0604030504040204" pitchFamily="50" charset="-128"/>
                          <a:ea typeface="Meiryo UI" panose="020B0604030504040204" pitchFamily="50" charset="-128"/>
                        </a:rPr>
                        <a:t>⑭未実施所属に積極的な発注を依頼。業務の切り分けや余裕を持った発注により、積極的な発注を引き続き依頼。</a:t>
                      </a:r>
                      <a:endParaRPr kumimoji="1" lang="en-US" altLang="ja-JP" sz="1600" dirty="0">
                        <a:latin typeface="Meiryo UI" panose="020B0604030504040204" pitchFamily="50" charset="-128"/>
                        <a:ea typeface="Meiryo UI" panose="020B0604030504040204" pitchFamily="50" charset="-128"/>
                      </a:endParaRPr>
                    </a:p>
                    <a:p>
                      <a:pPr marL="0" marR="0" lvl="0" indent="0" algn="l" defTabSz="960117" rtl="0" eaLnBrk="1" fontAlgn="auto" latinLnBrk="0" hangingPunct="1">
                        <a:lnSpc>
                          <a:spcPct val="100000"/>
                        </a:lnSpc>
                        <a:spcBef>
                          <a:spcPts val="0"/>
                        </a:spcBef>
                        <a:spcAft>
                          <a:spcPts val="0"/>
                        </a:spcAft>
                        <a:buClrTx/>
                        <a:buSzTx/>
                        <a:buFontTx/>
                        <a:buNone/>
                        <a:tabLst/>
                        <a:defRPr/>
                      </a:pPr>
                      <a:endParaRPr kumimoji="1" lang="en-US" altLang="ja-JP" sz="1600" dirty="0">
                        <a:latin typeface="Meiryo UI" panose="020B0604030504040204" pitchFamily="50" charset="-128"/>
                        <a:ea typeface="Meiryo UI" panose="020B0604030504040204" pitchFamily="50" charset="-128"/>
                      </a:endParaRPr>
                    </a:p>
                    <a:p>
                      <a:pPr marL="0" marR="0" lvl="0" indent="0" algn="l" defTabSz="960117" rtl="0" eaLnBrk="1" fontAlgn="auto" latinLnBrk="0" hangingPunct="1">
                        <a:lnSpc>
                          <a:spcPct val="100000"/>
                        </a:lnSpc>
                        <a:spcBef>
                          <a:spcPts val="0"/>
                        </a:spcBef>
                        <a:spcAft>
                          <a:spcPts val="0"/>
                        </a:spcAft>
                        <a:buClrTx/>
                        <a:buSzTx/>
                        <a:buFontTx/>
                        <a:buNone/>
                        <a:tabLst/>
                        <a:defRPr/>
                      </a:pPr>
                      <a:endParaRPr kumimoji="1" lang="ja-JP" altLang="en-US" sz="16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243633595"/>
                  </a:ext>
                </a:extLst>
              </a:tr>
              <a:tr h="803778">
                <a:tc vMerge="1">
                  <a:txBody>
                    <a:bodyPr/>
                    <a:lstStyle/>
                    <a:p>
                      <a:endParaRPr kumimoji="1" lang="en-US" altLang="ja-JP" sz="1200" dirty="0"/>
                    </a:p>
                  </a:txBody>
                  <a:tcPr/>
                </a:tc>
                <a:tc>
                  <a:txBody>
                    <a:bodyPr/>
                    <a:lstStyle/>
                    <a:p>
                      <a:r>
                        <a:rPr kumimoji="1" lang="ja-JP" altLang="en-US" sz="1600" dirty="0">
                          <a:latin typeface="Meiryo UI" panose="020B0604030504040204" pitchFamily="50" charset="-128"/>
                          <a:ea typeface="Meiryo UI" panose="020B0604030504040204" pitchFamily="50" charset="-128"/>
                        </a:rPr>
                        <a:t>⑫一般来庁者が往来する窓口等のエリアでは、白杖や補助犬の使用者、車いす使用者が安全に移動できる通路を確保</a:t>
                      </a:r>
                    </a:p>
                  </a:txBody>
                  <a:tcPr/>
                </a:tc>
                <a:tc>
                  <a:txBody>
                    <a:bodyPr/>
                    <a:lstStyle/>
                    <a:p>
                      <a:pPr algn="ctr"/>
                      <a:r>
                        <a:rPr kumimoji="1" lang="ja-JP" altLang="en-US" sz="2000" dirty="0">
                          <a:latin typeface="Meiryo UI" panose="020B0604030504040204" pitchFamily="50" charset="-128"/>
                          <a:ea typeface="Meiryo UI" panose="020B0604030504040204" pitchFamily="50" charset="-128"/>
                        </a:rPr>
                        <a:t>１</a:t>
                      </a:r>
                    </a:p>
                  </a:txBody>
                  <a:tcPr anchor="ctr"/>
                </a:tc>
                <a:tc>
                  <a:txBody>
                    <a:bodyPr/>
                    <a:lstStyle/>
                    <a:p>
                      <a:pPr algn="ctr"/>
                      <a:r>
                        <a:rPr kumimoji="1" lang="ja-JP" altLang="en-US" sz="2000" dirty="0">
                          <a:latin typeface="Meiryo UI" panose="020B0604030504040204" pitchFamily="50" charset="-128"/>
                          <a:ea typeface="Meiryo UI" panose="020B0604030504040204" pitchFamily="50" charset="-128"/>
                        </a:rPr>
                        <a:t>９９％</a:t>
                      </a:r>
                    </a:p>
                  </a:txBody>
                  <a:tcPr anchor="ctr"/>
                </a:tc>
                <a:tc vMerge="1">
                  <a:txBody>
                    <a:bodyPr/>
                    <a:lstStyle/>
                    <a:p>
                      <a:endParaRPr kumimoji="1" lang="ja-JP" altLang="en-US"/>
                    </a:p>
                  </a:txBody>
                  <a:tcPr/>
                </a:tc>
                <a:extLst>
                  <a:ext uri="{0D108BD9-81ED-4DB2-BD59-A6C34878D82A}">
                    <a16:rowId xmlns:a16="http://schemas.microsoft.com/office/drawing/2014/main" val="1176250873"/>
                  </a:ext>
                </a:extLst>
              </a:tr>
              <a:tr h="661468">
                <a:tc vMerge="1">
                  <a:txBody>
                    <a:bodyPr/>
                    <a:lstStyle/>
                    <a:p>
                      <a:endParaRPr kumimoji="1" lang="en-US" altLang="ja-JP" sz="1200" dirty="0"/>
                    </a:p>
                  </a:txBody>
                  <a:tcPr/>
                </a:tc>
                <a:tc>
                  <a:txBody>
                    <a:bodyPr/>
                    <a:lstStyle/>
                    <a:p>
                      <a:r>
                        <a:rPr kumimoji="1" lang="ja-JP" altLang="en-US" sz="1600" dirty="0">
                          <a:latin typeface="Meiryo UI" panose="020B0604030504040204" pitchFamily="50" charset="-128"/>
                          <a:ea typeface="Meiryo UI" panose="020B0604030504040204" pitchFamily="50" charset="-128"/>
                        </a:rPr>
                        <a:t>⑬申込書やアンケート用紙等の性別の記載は、真に必要性のあるものに限定</a:t>
                      </a:r>
                    </a:p>
                  </a:txBody>
                  <a:tcPr/>
                </a:tc>
                <a:tc>
                  <a:txBody>
                    <a:bodyPr/>
                    <a:lstStyle/>
                    <a:p>
                      <a:pPr algn="ctr"/>
                      <a:r>
                        <a:rPr kumimoji="1" lang="ja-JP" altLang="en-US" sz="2000" dirty="0">
                          <a:solidFill>
                            <a:schemeClr val="tx1"/>
                          </a:solidFill>
                          <a:latin typeface="Meiryo UI" panose="020B0604030504040204" pitchFamily="50" charset="-128"/>
                          <a:ea typeface="Meiryo UI" panose="020B0604030504040204" pitchFamily="50" charset="-128"/>
                        </a:rPr>
                        <a:t>５</a:t>
                      </a:r>
                      <a:endParaRPr kumimoji="1" lang="en-US" altLang="ja-JP" sz="2000" dirty="0">
                        <a:solidFill>
                          <a:schemeClr val="tx1"/>
                        </a:solidFill>
                        <a:latin typeface="Meiryo UI" panose="020B0604030504040204" pitchFamily="50" charset="-128"/>
                        <a:ea typeface="Meiryo UI" panose="020B0604030504040204" pitchFamily="50" charset="-128"/>
                      </a:endParaRPr>
                    </a:p>
                  </a:txBody>
                  <a:tcPr anchor="ctr">
                    <a:noFill/>
                  </a:tcPr>
                </a:tc>
                <a:tc>
                  <a:txBody>
                    <a:bodyPr/>
                    <a:lstStyle/>
                    <a:p>
                      <a:pPr algn="ctr"/>
                      <a:r>
                        <a:rPr kumimoji="1" lang="ja-JP" altLang="en-US" sz="2000" dirty="0">
                          <a:solidFill>
                            <a:schemeClr val="tx1"/>
                          </a:solidFill>
                          <a:latin typeface="Meiryo UI" panose="020B0604030504040204" pitchFamily="50" charset="-128"/>
                          <a:ea typeface="Meiryo UI" panose="020B0604030504040204" pitchFamily="50" charset="-128"/>
                        </a:rPr>
                        <a:t>９９％</a:t>
                      </a:r>
                    </a:p>
                  </a:txBody>
                  <a:tcPr anchor="ctr">
                    <a:noFill/>
                  </a:tcPr>
                </a:tc>
                <a:tc vMerge="1">
                  <a:txBody>
                    <a:bodyPr/>
                    <a:lstStyle/>
                    <a:p>
                      <a:endParaRPr kumimoji="1" lang="ja-JP" altLang="en-US"/>
                    </a:p>
                  </a:txBody>
                  <a:tcPr/>
                </a:tc>
                <a:extLst>
                  <a:ext uri="{0D108BD9-81ED-4DB2-BD59-A6C34878D82A}">
                    <a16:rowId xmlns:a16="http://schemas.microsoft.com/office/drawing/2014/main" val="1255711421"/>
                  </a:ext>
                </a:extLst>
              </a:tr>
              <a:tr h="661468">
                <a:tc vMerge="1">
                  <a:txBody>
                    <a:bodyPr/>
                    <a:lstStyle/>
                    <a:p>
                      <a:endParaRPr kumimoji="1" lang="en-US" altLang="ja-JP" sz="1200" dirty="0"/>
                    </a:p>
                  </a:txBody>
                  <a:tcPr/>
                </a:tc>
                <a:tc>
                  <a:txBody>
                    <a:bodyPr/>
                    <a:lstStyle/>
                    <a:p>
                      <a:r>
                        <a:rPr kumimoji="1" lang="ja-JP" altLang="en-US" sz="1600" dirty="0">
                          <a:latin typeface="Meiryo UI" panose="020B0604030504040204" pitchFamily="50" charset="-128"/>
                          <a:ea typeface="Meiryo UI" panose="020B0604030504040204" pitchFamily="50" charset="-128"/>
                        </a:rPr>
                        <a:t>⑭物品・役務等の優先調達の実施（前年度比同額以上）</a:t>
                      </a:r>
                    </a:p>
                  </a:txBody>
                  <a:tcPr/>
                </a:tc>
                <a:tc>
                  <a:txBody>
                    <a:bodyPr/>
                    <a:lstStyle/>
                    <a:p>
                      <a:pPr algn="ctr"/>
                      <a:r>
                        <a:rPr kumimoji="1" lang="ja-JP" altLang="en-US" sz="2000" dirty="0">
                          <a:latin typeface="Meiryo UI" panose="020B0604030504040204" pitchFamily="50" charset="-128"/>
                          <a:ea typeface="Meiryo UI" panose="020B0604030504040204" pitchFamily="50" charset="-128"/>
                        </a:rPr>
                        <a:t>２０</a:t>
                      </a:r>
                    </a:p>
                  </a:txBody>
                  <a:tcPr anchor="ctr">
                    <a:solidFill>
                      <a:schemeClr val="bg1"/>
                    </a:solidFill>
                  </a:tcPr>
                </a:tc>
                <a:tc>
                  <a:txBody>
                    <a:bodyPr/>
                    <a:lstStyle/>
                    <a:p>
                      <a:pPr algn="ctr"/>
                      <a:r>
                        <a:rPr kumimoji="1" lang="ja-JP" altLang="en-US" sz="2000" dirty="0">
                          <a:latin typeface="Meiryo UI" panose="020B0604030504040204" pitchFamily="50" charset="-128"/>
                          <a:ea typeface="Meiryo UI" panose="020B0604030504040204" pitchFamily="50" charset="-128"/>
                        </a:rPr>
                        <a:t>９６％</a:t>
                      </a:r>
                    </a:p>
                  </a:txBody>
                  <a:tcPr anchor="ctr">
                    <a:solidFill>
                      <a:schemeClr val="bg1"/>
                    </a:solidFill>
                  </a:tcPr>
                </a:tc>
                <a:tc vMerge="1">
                  <a:txBody>
                    <a:bodyPr/>
                    <a:lstStyle/>
                    <a:p>
                      <a:endParaRPr kumimoji="1" lang="ja-JP" altLang="en-US"/>
                    </a:p>
                  </a:txBody>
                  <a:tcPr/>
                </a:tc>
                <a:extLst>
                  <a:ext uri="{0D108BD9-81ED-4DB2-BD59-A6C34878D82A}">
                    <a16:rowId xmlns:a16="http://schemas.microsoft.com/office/drawing/2014/main" val="145788143"/>
                  </a:ext>
                </a:extLst>
              </a:tr>
              <a:tr h="803778">
                <a:tc vMerge="1">
                  <a:txBody>
                    <a:bodyPr/>
                    <a:lstStyle/>
                    <a:p>
                      <a:endParaRPr kumimoji="1" lang="en-US" altLang="ja-JP" sz="1200" dirty="0"/>
                    </a:p>
                  </a:txBody>
                  <a:tcPr/>
                </a:tc>
                <a:tc>
                  <a:txBody>
                    <a:bodyPr/>
                    <a:lstStyle/>
                    <a:p>
                      <a:r>
                        <a:rPr kumimoji="1" lang="ja-JP" altLang="en-US" sz="1600" dirty="0">
                          <a:latin typeface="Meiryo UI" panose="020B0604030504040204" pitchFamily="50" charset="-128"/>
                          <a:ea typeface="Meiryo UI" panose="020B0604030504040204" pitchFamily="50" charset="-128"/>
                        </a:rPr>
                        <a:t>⑮庁舎及び県立施設の管理者は、ユニバーサル設備に破損等異常箇所がないかを定期的に点検</a:t>
                      </a:r>
                    </a:p>
                  </a:txBody>
                  <a:tcPr/>
                </a:tc>
                <a:tc>
                  <a:txBody>
                    <a:bodyPr/>
                    <a:lstStyle/>
                    <a:p>
                      <a:pPr algn="ctr"/>
                      <a:r>
                        <a:rPr kumimoji="1" lang="ja-JP" altLang="en-US" sz="2000" dirty="0">
                          <a:solidFill>
                            <a:srgbClr val="FF0000"/>
                          </a:solidFill>
                          <a:latin typeface="Meiryo UI" panose="020B0604030504040204" pitchFamily="50" charset="-128"/>
                          <a:ea typeface="Meiryo UI" panose="020B0604030504040204" pitchFamily="50" charset="-128"/>
                        </a:rPr>
                        <a:t>０</a:t>
                      </a:r>
                    </a:p>
                  </a:txBody>
                  <a:tcPr anchor="ctr">
                    <a:solidFill>
                      <a:schemeClr val="accent2">
                        <a:lumMod val="20000"/>
                        <a:lumOff val="80000"/>
                      </a:schemeClr>
                    </a:solidFill>
                  </a:tcPr>
                </a:tc>
                <a:tc>
                  <a:txBody>
                    <a:bodyPr/>
                    <a:lstStyle/>
                    <a:p>
                      <a:pPr algn="ctr"/>
                      <a:r>
                        <a:rPr kumimoji="1" lang="ja-JP" altLang="en-US" sz="2000" dirty="0">
                          <a:solidFill>
                            <a:srgbClr val="FF0000"/>
                          </a:solidFill>
                          <a:latin typeface="Meiryo UI" panose="020B0604030504040204" pitchFamily="50" charset="-128"/>
                          <a:ea typeface="Meiryo UI" panose="020B0604030504040204" pitchFamily="50" charset="-128"/>
                        </a:rPr>
                        <a:t>１００％</a:t>
                      </a:r>
                    </a:p>
                  </a:txBody>
                  <a:tcPr anchor="ctr">
                    <a:solidFill>
                      <a:schemeClr val="accent2">
                        <a:lumMod val="20000"/>
                        <a:lumOff val="80000"/>
                      </a:schemeClr>
                    </a:solidFill>
                  </a:tcPr>
                </a:tc>
                <a:tc vMerge="1">
                  <a:txBody>
                    <a:bodyPr/>
                    <a:lstStyle/>
                    <a:p>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385946447"/>
                  </a:ext>
                </a:extLst>
              </a:tr>
              <a:tr h="698524">
                <a:tc rowSpan="5">
                  <a:txBody>
                    <a:bodyPr/>
                    <a:lstStyle/>
                    <a:p>
                      <a:pPr marL="0" marR="0" lvl="0" indent="0" algn="ctr" defTabSz="960117" rtl="0" eaLnBrk="1" fontAlgn="auto" latinLnBrk="0" hangingPunct="1">
                        <a:lnSpc>
                          <a:spcPct val="100000"/>
                        </a:lnSpc>
                        <a:spcBef>
                          <a:spcPts val="0"/>
                        </a:spcBef>
                        <a:spcAft>
                          <a:spcPts val="0"/>
                        </a:spcAft>
                        <a:buClrTx/>
                        <a:buSzTx/>
                        <a:buFontTx/>
                        <a:buNone/>
                        <a:tabLst/>
                        <a:defRPr/>
                      </a:pPr>
                      <a:r>
                        <a:rPr kumimoji="1" lang="ja-JP" altLang="en-US" sz="1800" b="1" dirty="0">
                          <a:latin typeface="Meiryo UI" panose="020B0604030504040204" pitchFamily="50" charset="-128"/>
                          <a:ea typeface="Meiryo UI" panose="020B0604030504040204" pitchFamily="50" charset="-128"/>
                        </a:rPr>
                        <a:t>情報配慮</a:t>
                      </a:r>
                      <a:endParaRPr kumimoji="1" lang="en-US" altLang="ja-JP" sz="1800" b="1"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txBody>
                  <a:tcPr anchor="ctr"/>
                </a:tc>
                <a:tc>
                  <a:txBody>
                    <a:bodyPr/>
                    <a:lstStyle/>
                    <a:p>
                      <a:r>
                        <a:rPr kumimoji="1" lang="ja-JP" altLang="en-US" sz="1600" dirty="0">
                          <a:latin typeface="Meiryo UI" panose="020B0604030504040204" pitchFamily="50" charset="-128"/>
                          <a:ea typeface="Meiryo UI" panose="020B0604030504040204" pitchFamily="50" charset="-128"/>
                        </a:rPr>
                        <a:t>⑯視覚障害者や聴覚障害者が参加するイベント等では情報配慮を徹底</a:t>
                      </a:r>
                    </a:p>
                  </a:txBody>
                  <a:tcPr/>
                </a:tc>
                <a:tc>
                  <a:txBody>
                    <a:bodyPr/>
                    <a:lstStyle/>
                    <a:p>
                      <a:pPr algn="ctr"/>
                      <a:r>
                        <a:rPr kumimoji="1" lang="ja-JP" altLang="en-US" sz="2000" dirty="0">
                          <a:latin typeface="Meiryo UI" panose="020B0604030504040204" pitchFamily="50" charset="-128"/>
                          <a:ea typeface="Meiryo UI" panose="020B0604030504040204" pitchFamily="50" charset="-128"/>
                        </a:rPr>
                        <a:t>２</a:t>
                      </a:r>
                    </a:p>
                  </a:txBody>
                  <a:tcPr anchor="ctr">
                    <a:solidFill>
                      <a:schemeClr val="bg1"/>
                    </a:solidFill>
                  </a:tcPr>
                </a:tc>
                <a:tc>
                  <a:txBody>
                    <a:bodyPr/>
                    <a:lstStyle/>
                    <a:p>
                      <a:pPr algn="ctr"/>
                      <a:r>
                        <a:rPr kumimoji="1" lang="ja-JP" altLang="en-US" sz="2000" dirty="0">
                          <a:latin typeface="Meiryo UI" panose="020B0604030504040204" pitchFamily="50" charset="-128"/>
                          <a:ea typeface="Meiryo UI" panose="020B0604030504040204" pitchFamily="50" charset="-128"/>
                        </a:rPr>
                        <a:t>９９％</a:t>
                      </a:r>
                    </a:p>
                  </a:txBody>
                  <a:tcPr anchor="ctr">
                    <a:solidFill>
                      <a:schemeClr val="bg1"/>
                    </a:solidFill>
                  </a:tcPr>
                </a:tc>
                <a:tc rowSpan="5">
                  <a:txBody>
                    <a:bodyPr/>
                    <a:lstStyle/>
                    <a:p>
                      <a:pPr marL="0" marR="0" lvl="0" indent="0" algn="l" defTabSz="960117" rtl="0" eaLnBrk="1" fontAlgn="auto" latinLnBrk="0" hangingPunct="1">
                        <a:lnSpc>
                          <a:spcPct val="100000"/>
                        </a:lnSpc>
                        <a:spcBef>
                          <a:spcPts val="0"/>
                        </a:spcBef>
                        <a:spcAft>
                          <a:spcPts val="0"/>
                        </a:spcAft>
                        <a:buClrTx/>
                        <a:buSzTx/>
                        <a:buFontTx/>
                        <a:buNone/>
                        <a:tabLst/>
                        <a:defRPr/>
                      </a:pPr>
                      <a:r>
                        <a:rPr kumimoji="1" lang="ja-JP" altLang="en-US" sz="1600" u="none" dirty="0">
                          <a:latin typeface="Meiryo UI" panose="020B0604030504040204" pitchFamily="50" charset="-128"/>
                          <a:ea typeface="Meiryo UI" panose="020B0604030504040204" pitchFamily="50" charset="-128"/>
                        </a:rPr>
                        <a:t>⑯ユニバーサル推進課の県主催イベントにおける情報配慮支援事業の活用を呼びかけるとともに、情報配慮の必要性について、各部・県民局ごとの疑似体験研修や、ひょうご「ユニバーサル県庁ガイドブック」により、職員に対する啓発を実施。</a:t>
                      </a:r>
                      <a:endParaRPr kumimoji="1" lang="en-US" altLang="ja-JP" sz="1600" u="none" dirty="0">
                        <a:latin typeface="Meiryo UI" panose="020B0604030504040204" pitchFamily="50" charset="-128"/>
                        <a:ea typeface="Meiryo UI" panose="020B0604030504040204" pitchFamily="50" charset="-128"/>
                      </a:endParaRPr>
                    </a:p>
                    <a:p>
                      <a:pPr marL="0" marR="0" lvl="0" indent="0" algn="l" defTabSz="960117" rtl="0" eaLnBrk="1" fontAlgn="auto" latinLnBrk="0" hangingPunct="1">
                        <a:lnSpc>
                          <a:spcPct val="100000"/>
                        </a:lnSpc>
                        <a:spcBef>
                          <a:spcPts val="0"/>
                        </a:spcBef>
                        <a:spcAft>
                          <a:spcPts val="0"/>
                        </a:spcAft>
                        <a:buClrTx/>
                        <a:buSzTx/>
                        <a:buFontTx/>
                        <a:buNone/>
                        <a:tabLst/>
                        <a:defRPr/>
                      </a:pPr>
                      <a:r>
                        <a:rPr kumimoji="1" lang="ja-JP" altLang="en-US" sz="1600" u="none" dirty="0">
                          <a:latin typeface="Meiryo UI" panose="020B0604030504040204" pitchFamily="50" charset="-128"/>
                          <a:ea typeface="Meiryo UI" panose="020B0604030504040204" pitchFamily="50" charset="-128"/>
                        </a:rPr>
                        <a:t>⑰⑱未実施所属には、ひょうご「ユニバーサル県庁ガイドブック」（特にユニバーサルデザインに配慮した広報物の作成）について周知。</a:t>
                      </a:r>
                      <a:endParaRPr kumimoji="1" lang="en-US" altLang="ja-JP" sz="1600" u="none" dirty="0">
                        <a:latin typeface="Meiryo UI" panose="020B0604030504040204" pitchFamily="50" charset="-128"/>
                        <a:ea typeface="Meiryo UI" panose="020B0604030504040204" pitchFamily="50" charset="-128"/>
                      </a:endParaRPr>
                    </a:p>
                    <a:p>
                      <a:pPr marL="0" marR="0" lvl="0" indent="0" algn="l" defTabSz="960117" rtl="0" eaLnBrk="1" fontAlgn="auto" latinLnBrk="0" hangingPunct="1">
                        <a:lnSpc>
                          <a:spcPct val="100000"/>
                        </a:lnSpc>
                        <a:spcBef>
                          <a:spcPts val="0"/>
                        </a:spcBef>
                        <a:spcAft>
                          <a:spcPts val="0"/>
                        </a:spcAft>
                        <a:buClrTx/>
                        <a:buSzTx/>
                        <a:buFontTx/>
                        <a:buNone/>
                        <a:tabLst/>
                        <a:defRPr/>
                      </a:pPr>
                      <a:endParaRPr kumimoji="1" lang="en-US" altLang="ja-JP" sz="1600" u="none" dirty="0">
                        <a:latin typeface="Meiryo UI" panose="020B0604030504040204" pitchFamily="50" charset="-128"/>
                        <a:ea typeface="Meiryo UI" panose="020B0604030504040204" pitchFamily="50" charset="-128"/>
                      </a:endParaRPr>
                    </a:p>
                    <a:p>
                      <a:pPr marL="0" marR="0" lvl="0" indent="0" algn="l" defTabSz="960117" rtl="0" eaLnBrk="1" fontAlgn="auto" latinLnBrk="0" hangingPunct="1">
                        <a:lnSpc>
                          <a:spcPct val="100000"/>
                        </a:lnSpc>
                        <a:spcBef>
                          <a:spcPts val="0"/>
                        </a:spcBef>
                        <a:spcAft>
                          <a:spcPts val="0"/>
                        </a:spcAft>
                        <a:buClrTx/>
                        <a:buSzTx/>
                        <a:buFontTx/>
                        <a:buNone/>
                        <a:tabLst/>
                        <a:defRPr/>
                      </a:pPr>
                      <a:r>
                        <a:rPr kumimoji="1" lang="ja-JP" altLang="en-US" sz="1600" u="none" dirty="0">
                          <a:latin typeface="Meiryo UI" panose="020B0604030504040204" pitchFamily="50" charset="-128"/>
                          <a:ea typeface="Meiryo UI" panose="020B0604030504040204" pitchFamily="50" charset="-128"/>
                        </a:rPr>
                        <a:t>⑲個々の事情を確認しながら、可能な対応策について相談に対応し、助言及び支援。</a:t>
                      </a:r>
                      <a:endParaRPr kumimoji="1" lang="en-US" altLang="ja-JP" sz="1600" u="none"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641663433"/>
                  </a:ext>
                </a:extLst>
              </a:tr>
              <a:tr h="707368">
                <a:tc vMerge="1">
                  <a:txBody>
                    <a:bodyPr/>
                    <a:lstStyle/>
                    <a:p>
                      <a:endParaRPr kumimoji="1" lang="en-US" altLang="ja-JP" sz="1200" dirty="0"/>
                    </a:p>
                  </a:txBody>
                  <a:tcPr/>
                </a:tc>
                <a:tc>
                  <a:txBody>
                    <a:bodyPr/>
                    <a:lstStyle/>
                    <a:p>
                      <a:pPr algn="l"/>
                      <a:r>
                        <a:rPr kumimoji="1" lang="ja-JP" altLang="en-US" sz="1600" dirty="0">
                          <a:latin typeface="Meiryo UI" panose="020B0604030504040204" pitchFamily="50" charset="-128"/>
                          <a:ea typeface="Meiryo UI" panose="020B0604030504040204" pitchFamily="50" charset="-128"/>
                        </a:rPr>
                        <a:t>⑰文書等は</a:t>
                      </a:r>
                      <a:r>
                        <a:rPr kumimoji="1" lang="en-US" altLang="ja-JP" sz="1600" dirty="0">
                          <a:latin typeface="Meiryo UI" panose="020B0604030504040204" pitchFamily="50" charset="-128"/>
                          <a:ea typeface="Meiryo UI" panose="020B0604030504040204" pitchFamily="50" charset="-128"/>
                        </a:rPr>
                        <a:t>12</a:t>
                      </a:r>
                      <a:r>
                        <a:rPr kumimoji="1" lang="ja-JP" altLang="en-US" sz="1600" dirty="0">
                          <a:latin typeface="Meiryo UI" panose="020B0604030504040204" pitchFamily="50" charset="-128"/>
                          <a:ea typeface="Meiryo UI" panose="020B0604030504040204" pitchFamily="50" charset="-128"/>
                        </a:rPr>
                        <a:t>ポイント以上で作成</a:t>
                      </a:r>
                      <a:endParaRPr kumimoji="1" lang="en-US" altLang="ja-JP" sz="16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2000" dirty="0">
                          <a:latin typeface="Meiryo UI" panose="020B0604030504040204" pitchFamily="50" charset="-128"/>
                          <a:ea typeface="Meiryo UI" panose="020B0604030504040204" pitchFamily="50" charset="-128"/>
                        </a:rPr>
                        <a:t>６</a:t>
                      </a:r>
                    </a:p>
                  </a:txBody>
                  <a:tcPr anchor="ctr">
                    <a:solidFill>
                      <a:schemeClr val="bg1"/>
                    </a:solidFill>
                  </a:tcPr>
                </a:tc>
                <a:tc>
                  <a:txBody>
                    <a:bodyPr/>
                    <a:lstStyle/>
                    <a:p>
                      <a:pPr algn="ctr"/>
                      <a:r>
                        <a:rPr kumimoji="1" lang="ja-JP" altLang="en-US" sz="2000" dirty="0">
                          <a:latin typeface="Meiryo UI" panose="020B0604030504040204" pitchFamily="50" charset="-128"/>
                          <a:ea typeface="Meiryo UI" panose="020B0604030504040204" pitchFamily="50" charset="-128"/>
                        </a:rPr>
                        <a:t>９９％</a:t>
                      </a:r>
                    </a:p>
                  </a:txBody>
                  <a:tcPr anchor="ctr">
                    <a:solidFill>
                      <a:schemeClr val="bg1"/>
                    </a:solidFill>
                  </a:tcPr>
                </a:tc>
                <a:tc vMerge="1">
                  <a:txBody>
                    <a:bodyPr/>
                    <a:lstStyle/>
                    <a:p>
                      <a:endParaRPr kumimoji="1" lang="ja-JP" altLang="en-US"/>
                    </a:p>
                  </a:txBody>
                  <a:tcPr/>
                </a:tc>
                <a:extLst>
                  <a:ext uri="{0D108BD9-81ED-4DB2-BD59-A6C34878D82A}">
                    <a16:rowId xmlns:a16="http://schemas.microsoft.com/office/drawing/2014/main" val="520357582"/>
                  </a:ext>
                </a:extLst>
              </a:tr>
              <a:tr h="614514">
                <a:tc vMerge="1">
                  <a:txBody>
                    <a:bodyPr/>
                    <a:lstStyle/>
                    <a:p>
                      <a:endParaRPr kumimoji="1" lang="en-US" altLang="ja-JP" sz="1200" dirty="0"/>
                    </a:p>
                  </a:txBody>
                  <a:tcPr/>
                </a:tc>
                <a:tc>
                  <a:txBody>
                    <a:bodyPr/>
                    <a:lstStyle/>
                    <a:p>
                      <a:pPr algn="l"/>
                      <a:r>
                        <a:rPr kumimoji="1" lang="ja-JP" altLang="en-US" sz="1600" dirty="0">
                          <a:latin typeface="Meiryo UI" panose="020B0604030504040204" pitchFamily="50" charset="-128"/>
                          <a:ea typeface="Meiryo UI" panose="020B0604030504040204" pitchFamily="50" charset="-128"/>
                        </a:rPr>
                        <a:t>⑱ユニバーサルデザインに配慮した印刷物やホームページ等を作成</a:t>
                      </a:r>
                    </a:p>
                  </a:txBody>
                  <a:tcPr/>
                </a:tc>
                <a:tc>
                  <a:txBody>
                    <a:bodyPr/>
                    <a:lstStyle/>
                    <a:p>
                      <a:pPr algn="ctr"/>
                      <a:r>
                        <a:rPr kumimoji="1" lang="ja-JP" altLang="en-US" sz="2000" dirty="0">
                          <a:latin typeface="Meiryo UI" panose="020B0604030504040204" pitchFamily="50" charset="-128"/>
                          <a:ea typeface="Meiryo UI" panose="020B0604030504040204" pitchFamily="50" charset="-128"/>
                        </a:rPr>
                        <a:t>１１</a:t>
                      </a:r>
                    </a:p>
                  </a:txBody>
                  <a:tcPr anchor="ctr">
                    <a:solidFill>
                      <a:schemeClr val="bg1"/>
                    </a:solidFill>
                  </a:tcPr>
                </a:tc>
                <a:tc>
                  <a:txBody>
                    <a:bodyPr/>
                    <a:lstStyle/>
                    <a:p>
                      <a:pPr algn="ctr"/>
                      <a:r>
                        <a:rPr kumimoji="1" lang="ja-JP" altLang="en-US" sz="2000" dirty="0">
                          <a:latin typeface="Meiryo UI" panose="020B0604030504040204" pitchFamily="50" charset="-128"/>
                          <a:ea typeface="Meiryo UI" panose="020B0604030504040204" pitchFamily="50" charset="-128"/>
                        </a:rPr>
                        <a:t>９８％</a:t>
                      </a:r>
                    </a:p>
                  </a:txBody>
                  <a:tcPr anchor="ctr">
                    <a:solidFill>
                      <a:schemeClr val="bg1"/>
                    </a:solidFill>
                  </a:tcPr>
                </a:tc>
                <a:tc vMerge="1">
                  <a:txBody>
                    <a:bodyPr/>
                    <a:lstStyle/>
                    <a:p>
                      <a:endParaRPr kumimoji="1" lang="ja-JP" altLang="en-US"/>
                    </a:p>
                  </a:txBody>
                  <a:tcPr/>
                </a:tc>
                <a:extLst>
                  <a:ext uri="{0D108BD9-81ED-4DB2-BD59-A6C34878D82A}">
                    <a16:rowId xmlns:a16="http://schemas.microsoft.com/office/drawing/2014/main" val="584494752"/>
                  </a:ext>
                </a:extLst>
              </a:tr>
              <a:tr h="803778">
                <a:tc vMerge="1">
                  <a:txBody>
                    <a:bodyPr/>
                    <a:lstStyle/>
                    <a:p>
                      <a:pPr algn="l"/>
                      <a:endParaRPr kumimoji="1" lang="en-US" altLang="ja-JP" sz="1200" dirty="0"/>
                    </a:p>
                  </a:txBody>
                  <a:tcPr/>
                </a:tc>
                <a:tc>
                  <a:txBody>
                    <a:bodyPr/>
                    <a:lstStyle/>
                    <a:p>
                      <a:pPr algn="l"/>
                      <a:r>
                        <a:rPr kumimoji="1" lang="ja-JP" altLang="en-US" sz="1600" dirty="0">
                          <a:latin typeface="Meiryo UI" panose="020B0604030504040204" pitchFamily="50" charset="-128"/>
                          <a:ea typeface="Meiryo UI" panose="020B0604030504040204" pitchFamily="50" charset="-128"/>
                        </a:rPr>
                        <a:t>⑲映像</a:t>
                      </a:r>
                      <a:r>
                        <a:rPr kumimoji="1" lang="en-US" altLang="ja-JP" sz="1600" dirty="0">
                          <a:latin typeface="Meiryo UI" panose="020B0604030504040204" pitchFamily="50" charset="-128"/>
                          <a:ea typeface="Meiryo UI" panose="020B0604030504040204" pitchFamily="50" charset="-128"/>
                        </a:rPr>
                        <a:t>DVD</a:t>
                      </a:r>
                      <a:r>
                        <a:rPr kumimoji="1" lang="ja-JP" altLang="en-US" sz="1600" dirty="0">
                          <a:latin typeface="Meiryo UI" panose="020B0604030504040204" pitchFamily="50" charset="-128"/>
                          <a:ea typeface="Meiryo UI" panose="020B0604030504040204" pitchFamily="50" charset="-128"/>
                        </a:rPr>
                        <a:t>等を作成する場合は、可能な限り字幕や副音声を挿入、またはテキストブックを作成</a:t>
                      </a:r>
                    </a:p>
                  </a:txBody>
                  <a:tcPr/>
                </a:tc>
                <a:tc>
                  <a:txBody>
                    <a:bodyPr/>
                    <a:lstStyle/>
                    <a:p>
                      <a:pPr algn="ctr"/>
                      <a:r>
                        <a:rPr kumimoji="1" lang="ja-JP" altLang="en-US" sz="2000" dirty="0">
                          <a:latin typeface="Meiryo UI" panose="020B0604030504040204" pitchFamily="50" charset="-128"/>
                          <a:ea typeface="Meiryo UI" panose="020B0604030504040204" pitchFamily="50" charset="-128"/>
                        </a:rPr>
                        <a:t>５</a:t>
                      </a:r>
                    </a:p>
                  </a:txBody>
                  <a:tcPr anchor="ctr">
                    <a:solidFill>
                      <a:schemeClr val="bg1"/>
                    </a:solidFill>
                  </a:tcPr>
                </a:tc>
                <a:tc>
                  <a:txBody>
                    <a:bodyPr/>
                    <a:lstStyle/>
                    <a:p>
                      <a:pPr algn="ctr"/>
                      <a:r>
                        <a:rPr kumimoji="1" lang="ja-JP" altLang="en-US" sz="2000" dirty="0">
                          <a:latin typeface="Meiryo UI" panose="020B0604030504040204" pitchFamily="50" charset="-128"/>
                          <a:ea typeface="Meiryo UI" panose="020B0604030504040204" pitchFamily="50" charset="-128"/>
                        </a:rPr>
                        <a:t>９９％</a:t>
                      </a:r>
                    </a:p>
                  </a:txBody>
                  <a:tcPr anchor="ctr">
                    <a:solidFill>
                      <a:schemeClr val="bg1"/>
                    </a:solidFill>
                  </a:tcPr>
                </a:tc>
                <a:tc vMerge="1">
                  <a:txBody>
                    <a:bodyPr/>
                    <a:lstStyle/>
                    <a:p>
                      <a:pPr algn="l"/>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895034683"/>
                  </a:ext>
                </a:extLst>
              </a:tr>
              <a:tr h="766311">
                <a:tc vMerge="1">
                  <a:txBody>
                    <a:bodyPr/>
                    <a:lstStyle/>
                    <a:p>
                      <a:endParaRPr kumimoji="1" lang="ja-JP" altLang="en-US" dirty="0"/>
                    </a:p>
                  </a:txBody>
                  <a:tcPr/>
                </a:tc>
                <a:tc>
                  <a:txBody>
                    <a:bodyPr/>
                    <a:lstStyle/>
                    <a:p>
                      <a:pPr algn="l"/>
                      <a:r>
                        <a:rPr kumimoji="1" lang="ja-JP" altLang="en-US" sz="1600" dirty="0">
                          <a:latin typeface="Meiryo UI" panose="020B0604030504040204" pitchFamily="50" charset="-128"/>
                          <a:ea typeface="Meiryo UI" panose="020B0604030504040204" pitchFamily="50" charset="-128"/>
                        </a:rPr>
                        <a:t>⑳通知文書や印刷物等にＦＡＸ番号やメールアドレスを記載</a:t>
                      </a:r>
                    </a:p>
                  </a:txBody>
                  <a:tcPr/>
                </a:tc>
                <a:tc>
                  <a:txBody>
                    <a:bodyPr/>
                    <a:lstStyle/>
                    <a:p>
                      <a:pPr algn="ctr"/>
                      <a:r>
                        <a:rPr kumimoji="1" lang="ja-JP" altLang="en-US" sz="2000" dirty="0">
                          <a:solidFill>
                            <a:srgbClr val="FF0000"/>
                          </a:solidFill>
                          <a:latin typeface="Meiryo UI" panose="020B0604030504040204" pitchFamily="50" charset="-128"/>
                          <a:ea typeface="Meiryo UI" panose="020B0604030504040204" pitchFamily="50" charset="-128"/>
                        </a:rPr>
                        <a:t>０</a:t>
                      </a:r>
                    </a:p>
                  </a:txBody>
                  <a:tcPr anchor="ctr">
                    <a:solidFill>
                      <a:schemeClr val="accent2">
                        <a:lumMod val="20000"/>
                        <a:lumOff val="80000"/>
                      </a:schemeClr>
                    </a:solidFill>
                  </a:tcPr>
                </a:tc>
                <a:tc>
                  <a:txBody>
                    <a:bodyPr/>
                    <a:lstStyle/>
                    <a:p>
                      <a:pPr algn="ctr"/>
                      <a:r>
                        <a:rPr kumimoji="1" lang="ja-JP" altLang="en-US" sz="2000" dirty="0">
                          <a:solidFill>
                            <a:srgbClr val="FF0000"/>
                          </a:solidFill>
                          <a:latin typeface="Meiryo UI" panose="020B0604030504040204" pitchFamily="50" charset="-128"/>
                          <a:ea typeface="Meiryo UI" panose="020B0604030504040204" pitchFamily="50" charset="-128"/>
                        </a:rPr>
                        <a:t>１００％</a:t>
                      </a:r>
                    </a:p>
                  </a:txBody>
                  <a:tcPr anchor="ctr">
                    <a:solidFill>
                      <a:schemeClr val="accent2">
                        <a:lumMod val="20000"/>
                        <a:lumOff val="80000"/>
                      </a:schemeClr>
                    </a:solidFill>
                  </a:tcPr>
                </a:tc>
                <a:tc vMerge="1">
                  <a:txBody>
                    <a:bodyPr/>
                    <a:lstStyle/>
                    <a:p>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931743991"/>
                  </a:ext>
                </a:extLst>
              </a:tr>
            </a:tbl>
          </a:graphicData>
        </a:graphic>
      </p:graphicFrame>
      <p:sp>
        <p:nvSpPr>
          <p:cNvPr id="9" name="テキスト ボックス 8">
            <a:extLst>
              <a:ext uri="{FF2B5EF4-FFF2-40B4-BE49-F238E27FC236}">
                <a16:creationId xmlns:a16="http://schemas.microsoft.com/office/drawing/2014/main" id="{A991C21D-ED81-44E2-9473-9AA5788FE315}"/>
              </a:ext>
            </a:extLst>
          </p:cNvPr>
          <p:cNvSpPr txBox="1"/>
          <p:nvPr/>
        </p:nvSpPr>
        <p:spPr>
          <a:xfrm>
            <a:off x="15948" y="-13586"/>
            <a:ext cx="12801600" cy="892552"/>
          </a:xfrm>
          <a:prstGeom prst="rect">
            <a:avLst/>
          </a:prstGeom>
          <a:solidFill>
            <a:srgbClr val="0099CC"/>
          </a:solidFill>
        </p:spPr>
        <p:txBody>
          <a:bodyPr wrap="square" rtlCol="0">
            <a:spAutoFit/>
          </a:bodyPr>
          <a:lstStyle/>
          <a:p>
            <a:pPr algn="ctr"/>
            <a:r>
              <a:rPr kumimoji="1" lang="ja-JP" altLang="en-US" sz="2800" b="1" dirty="0">
                <a:solidFill>
                  <a:schemeClr val="bg1"/>
                </a:solidFill>
                <a:latin typeface="Meiryo UI" panose="020B0604030504040204" pitchFamily="50" charset="-128"/>
                <a:ea typeface="Meiryo UI" panose="020B0604030504040204" pitchFamily="50" charset="-128"/>
              </a:rPr>
              <a:t>第７次率先行動計画取組状況（</a:t>
            </a:r>
            <a:r>
              <a:rPr kumimoji="1" lang="en-US" altLang="ja-JP" sz="2800" b="1" dirty="0">
                <a:solidFill>
                  <a:schemeClr val="bg1"/>
                </a:solidFill>
                <a:latin typeface="Meiryo UI" panose="020B0604030504040204" pitchFamily="50" charset="-128"/>
                <a:ea typeface="Meiryo UI" panose="020B0604030504040204" pitchFamily="50" charset="-128"/>
              </a:rPr>
              <a:t>R4</a:t>
            </a:r>
            <a:r>
              <a:rPr kumimoji="1" lang="ja-JP" altLang="en-US" sz="2800" b="1" dirty="0">
                <a:solidFill>
                  <a:schemeClr val="bg1"/>
                </a:solidFill>
                <a:latin typeface="Meiryo UI" panose="020B0604030504040204" pitchFamily="50" charset="-128"/>
                <a:ea typeface="Meiryo UI" panose="020B0604030504040204" pitchFamily="50" charset="-128"/>
              </a:rPr>
              <a:t>年度）について</a:t>
            </a:r>
            <a:endParaRPr kumimoji="1" lang="en-US" altLang="ja-JP" sz="2800" b="1" dirty="0">
              <a:solidFill>
                <a:schemeClr val="bg1"/>
              </a:solidFill>
              <a:latin typeface="Meiryo UI" panose="020B0604030504040204" pitchFamily="50" charset="-128"/>
              <a:ea typeface="Meiryo UI" panose="020B0604030504040204" pitchFamily="50" charset="-128"/>
            </a:endParaRPr>
          </a:p>
          <a:p>
            <a:pPr algn="ctr"/>
            <a:r>
              <a:rPr kumimoji="1" lang="ja-JP" altLang="en-US" sz="1800" b="1" dirty="0">
                <a:solidFill>
                  <a:schemeClr val="bg1"/>
                </a:solidFill>
                <a:latin typeface="Meiryo UI" panose="020B0604030504040204" pitchFamily="50" charset="-128"/>
                <a:ea typeface="Meiryo UI" panose="020B0604030504040204" pitchFamily="50" charset="-128"/>
              </a:rPr>
              <a:t>　</a:t>
            </a:r>
            <a:r>
              <a:rPr lang="ja-JP" altLang="en-US" sz="2400" dirty="0">
                <a:solidFill>
                  <a:schemeClr val="bg1"/>
                </a:solidFill>
                <a:latin typeface="Meiryo UI" panose="020B0604030504040204" pitchFamily="50" charset="-128"/>
                <a:ea typeface="Meiryo UI" panose="020B0604030504040204" pitchFamily="50" charset="-128"/>
              </a:rPr>
              <a:t>（職員一人ひとりが取り組む「県民サービス」実践項目取組状況）</a:t>
            </a:r>
            <a:r>
              <a:rPr kumimoji="1" lang="ja-JP" altLang="en-US" sz="2400" b="1" dirty="0">
                <a:solidFill>
                  <a:schemeClr val="bg1"/>
                </a:solidFill>
                <a:latin typeface="Meiryo UI" panose="020B0604030504040204" pitchFamily="50" charset="-128"/>
                <a:ea typeface="Meiryo UI" panose="020B0604030504040204" pitchFamily="50" charset="-128"/>
              </a:rPr>
              <a:t>　</a:t>
            </a:r>
            <a:endParaRPr kumimoji="1" lang="ja-JP" altLang="en-US" sz="2400"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59440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表 13">
            <a:extLst>
              <a:ext uri="{FF2B5EF4-FFF2-40B4-BE49-F238E27FC236}">
                <a16:creationId xmlns:a16="http://schemas.microsoft.com/office/drawing/2014/main" id="{0602D229-7FE8-4AC8-95E9-A61DB842E6C5}"/>
              </a:ext>
            </a:extLst>
          </p:cNvPr>
          <p:cNvGraphicFramePr>
            <a:graphicFrameLocks noGrp="1"/>
          </p:cNvGraphicFramePr>
          <p:nvPr>
            <p:extLst>
              <p:ext uri="{D42A27DB-BD31-4B8C-83A1-F6EECF244321}">
                <p14:modId xmlns:p14="http://schemas.microsoft.com/office/powerpoint/2010/main" val="3337998987"/>
              </p:ext>
            </p:extLst>
          </p:nvPr>
        </p:nvGraphicFramePr>
        <p:xfrm>
          <a:off x="121920" y="887075"/>
          <a:ext cx="12557760" cy="8555319"/>
        </p:xfrm>
        <a:graphic>
          <a:graphicData uri="http://schemas.openxmlformats.org/drawingml/2006/table">
            <a:tbl>
              <a:tblPr firstRow="1" bandRow="1">
                <a:tableStyleId>{5940675A-B579-460E-94D1-54222C63F5DA}</a:tableStyleId>
              </a:tblPr>
              <a:tblGrid>
                <a:gridCol w="1262178">
                  <a:extLst>
                    <a:ext uri="{9D8B030D-6E8A-4147-A177-3AD203B41FA5}">
                      <a16:colId xmlns:a16="http://schemas.microsoft.com/office/drawing/2014/main" val="914800584"/>
                    </a:ext>
                  </a:extLst>
                </a:gridCol>
                <a:gridCol w="2245598">
                  <a:extLst>
                    <a:ext uri="{9D8B030D-6E8A-4147-A177-3AD203B41FA5}">
                      <a16:colId xmlns:a16="http://schemas.microsoft.com/office/drawing/2014/main" val="1171573469"/>
                    </a:ext>
                  </a:extLst>
                </a:gridCol>
                <a:gridCol w="2953984">
                  <a:extLst>
                    <a:ext uri="{9D8B030D-6E8A-4147-A177-3AD203B41FA5}">
                      <a16:colId xmlns:a16="http://schemas.microsoft.com/office/drawing/2014/main" val="4232010799"/>
                    </a:ext>
                  </a:extLst>
                </a:gridCol>
                <a:gridCol w="1178560">
                  <a:extLst>
                    <a:ext uri="{9D8B030D-6E8A-4147-A177-3AD203B41FA5}">
                      <a16:colId xmlns:a16="http://schemas.microsoft.com/office/drawing/2014/main" val="1561085909"/>
                    </a:ext>
                  </a:extLst>
                </a:gridCol>
                <a:gridCol w="1239520">
                  <a:extLst>
                    <a:ext uri="{9D8B030D-6E8A-4147-A177-3AD203B41FA5}">
                      <a16:colId xmlns:a16="http://schemas.microsoft.com/office/drawing/2014/main" val="3608557121"/>
                    </a:ext>
                  </a:extLst>
                </a:gridCol>
                <a:gridCol w="3677920">
                  <a:extLst>
                    <a:ext uri="{9D8B030D-6E8A-4147-A177-3AD203B41FA5}">
                      <a16:colId xmlns:a16="http://schemas.microsoft.com/office/drawing/2014/main" val="2599619941"/>
                    </a:ext>
                  </a:extLst>
                </a:gridCol>
              </a:tblGrid>
              <a:tr h="522483">
                <a:tc rowSpan="2">
                  <a:txBody>
                    <a:bodyPr/>
                    <a:lstStyle/>
                    <a:p>
                      <a:endParaRPr kumimoji="1" lang="ja-JP" altLang="en-US" sz="1400" dirty="0">
                        <a:highlight>
                          <a:srgbClr val="FFFF00"/>
                        </a:highlight>
                        <a:latin typeface="Meiryo UI" panose="020B0604030504040204" pitchFamily="50" charset="-128"/>
                        <a:ea typeface="Meiryo UI" panose="020B0604030504040204" pitchFamily="50" charset="-128"/>
                      </a:endParaRPr>
                    </a:p>
                  </a:txBody>
                  <a:tcPr>
                    <a:solidFill>
                      <a:srgbClr val="FFFF00"/>
                    </a:solidFill>
                  </a:tcPr>
                </a:tc>
                <a:tc rowSpan="2">
                  <a:txBody>
                    <a:bodyPr/>
                    <a:lstStyle/>
                    <a:p>
                      <a:pPr algn="ctr"/>
                      <a:r>
                        <a:rPr kumimoji="1" lang="ja-JP" altLang="en-US" sz="1800" b="1" dirty="0">
                          <a:highlight>
                            <a:srgbClr val="FFFF00"/>
                          </a:highlight>
                          <a:latin typeface="Meiryo UI" panose="020B0604030504040204" pitchFamily="50" charset="-128"/>
                          <a:ea typeface="Meiryo UI" panose="020B0604030504040204" pitchFamily="50" charset="-128"/>
                        </a:rPr>
                        <a:t>項目</a:t>
                      </a:r>
                    </a:p>
                  </a:txBody>
                  <a:tcPr anchor="ctr">
                    <a:solidFill>
                      <a:srgbClr val="FFFF00"/>
                    </a:solidFill>
                  </a:tcPr>
                </a:tc>
                <a:tc rowSpan="2">
                  <a:txBody>
                    <a:bodyPr/>
                    <a:lstStyle/>
                    <a:p>
                      <a:pPr algn="ctr"/>
                      <a:r>
                        <a:rPr kumimoji="1" lang="ja-JP" altLang="en-US" sz="1800" b="1" dirty="0">
                          <a:highlight>
                            <a:srgbClr val="FFFF00"/>
                          </a:highlight>
                          <a:latin typeface="Meiryo UI" panose="020B0604030504040204" pitchFamily="50" charset="-128"/>
                          <a:ea typeface="Meiryo UI" panose="020B0604030504040204" pitchFamily="50" charset="-128"/>
                        </a:rPr>
                        <a:t>内容</a:t>
                      </a:r>
                    </a:p>
                  </a:txBody>
                  <a:tcPr anchor="ctr">
                    <a:solidFill>
                      <a:srgbClr val="FFFF00"/>
                    </a:solidFill>
                  </a:tcPr>
                </a:tc>
                <a:tc gridSpan="2">
                  <a:txBody>
                    <a:bodyPr/>
                    <a:lstStyle/>
                    <a:p>
                      <a:pPr algn="ctr"/>
                      <a:r>
                        <a:rPr kumimoji="1" lang="ja-JP" altLang="en-US" sz="1400" b="1" dirty="0">
                          <a:latin typeface="Meiryo UI" panose="020B0604030504040204" pitchFamily="50" charset="-128"/>
                          <a:ea typeface="Meiryo UI" panose="020B0604030504040204" pitchFamily="50" charset="-128"/>
                        </a:rPr>
                        <a:t>取組状況</a:t>
                      </a:r>
                      <a:endParaRPr kumimoji="1" lang="en-US" altLang="ja-JP" sz="1400" b="1" dirty="0">
                        <a:latin typeface="Meiryo UI" panose="020B0604030504040204" pitchFamily="50" charset="-128"/>
                        <a:ea typeface="Meiryo UI" panose="020B0604030504040204" pitchFamily="50" charset="-128"/>
                      </a:endParaRPr>
                    </a:p>
                    <a:p>
                      <a:pPr algn="ctr"/>
                      <a:r>
                        <a:rPr kumimoji="1" lang="ja-JP" altLang="en-US" sz="1400" b="1" dirty="0">
                          <a:latin typeface="Meiryo UI" panose="020B0604030504040204" pitchFamily="50" charset="-128"/>
                          <a:ea typeface="Meiryo UI" panose="020B0604030504040204" pitchFamily="50" charset="-128"/>
                        </a:rPr>
                        <a:t>（対象施設＝４</a:t>
                      </a:r>
                      <a:r>
                        <a:rPr kumimoji="1" lang="en-US" altLang="ja-JP" sz="1400" b="1" dirty="0">
                          <a:latin typeface="Meiryo UI" panose="020B0604030504040204" pitchFamily="50" charset="-128"/>
                          <a:ea typeface="Meiryo UI" panose="020B0604030504040204" pitchFamily="50" charset="-128"/>
                        </a:rPr>
                        <a:t>25</a:t>
                      </a:r>
                      <a:r>
                        <a:rPr kumimoji="1" lang="ja-JP" altLang="en-US" sz="1400" b="1" dirty="0">
                          <a:latin typeface="Meiryo UI" panose="020B0604030504040204" pitchFamily="50" charset="-128"/>
                          <a:ea typeface="Meiryo UI" panose="020B0604030504040204" pitchFamily="50" charset="-128"/>
                        </a:rPr>
                        <a:t>施設）</a:t>
                      </a:r>
                    </a:p>
                  </a:txBody>
                  <a:tcPr>
                    <a:solidFill>
                      <a:srgbClr val="FFFF00"/>
                    </a:solidFill>
                  </a:tcPr>
                </a:tc>
                <a:tc hMerge="1">
                  <a:txBody>
                    <a:bodyPr/>
                    <a:lstStyle/>
                    <a:p>
                      <a:pPr algn="ctr"/>
                      <a:endParaRPr kumimoji="1" lang="ja-JP" altLang="en-US" sz="1200" dirty="0"/>
                    </a:p>
                  </a:txBody>
                  <a:tcPr/>
                </a:tc>
                <a:tc rowSpan="2">
                  <a:txBody>
                    <a:bodyPr/>
                    <a:lstStyle/>
                    <a:p>
                      <a:pPr algn="ctr"/>
                      <a:r>
                        <a:rPr kumimoji="1" lang="ja-JP" altLang="en-US" sz="1800" b="1" dirty="0">
                          <a:highlight>
                            <a:srgbClr val="FFFF00"/>
                          </a:highlight>
                          <a:latin typeface="Meiryo UI" panose="020B0604030504040204" pitchFamily="50" charset="-128"/>
                          <a:ea typeface="Meiryo UI" panose="020B0604030504040204" pitchFamily="50" charset="-128"/>
                        </a:rPr>
                        <a:t>ユニバーサル推進課による</a:t>
                      </a:r>
                      <a:endParaRPr kumimoji="1" lang="en-US" altLang="ja-JP" sz="1800" b="1" dirty="0">
                        <a:highlight>
                          <a:srgbClr val="FFFF00"/>
                        </a:highlight>
                        <a:latin typeface="Meiryo UI" panose="020B0604030504040204" pitchFamily="50" charset="-128"/>
                        <a:ea typeface="Meiryo UI" panose="020B0604030504040204" pitchFamily="50" charset="-128"/>
                      </a:endParaRPr>
                    </a:p>
                    <a:p>
                      <a:pPr algn="ctr"/>
                      <a:r>
                        <a:rPr kumimoji="1" lang="ja-JP" altLang="en-US" sz="1800" b="1" dirty="0">
                          <a:highlight>
                            <a:srgbClr val="FFFF00"/>
                          </a:highlight>
                          <a:latin typeface="Meiryo UI" panose="020B0604030504040204" pitchFamily="50" charset="-128"/>
                          <a:ea typeface="Meiryo UI" panose="020B0604030504040204" pitchFamily="50" charset="-128"/>
                        </a:rPr>
                        <a:t>改善支援</a:t>
                      </a:r>
                    </a:p>
                  </a:txBody>
                  <a:tcPr anchor="ctr">
                    <a:solidFill>
                      <a:srgbClr val="FFFF00"/>
                    </a:solidFill>
                  </a:tcPr>
                </a:tc>
                <a:extLst>
                  <a:ext uri="{0D108BD9-81ED-4DB2-BD59-A6C34878D82A}">
                    <a16:rowId xmlns:a16="http://schemas.microsoft.com/office/drawing/2014/main" val="2146117576"/>
                  </a:ext>
                </a:extLst>
              </a:tr>
              <a:tr h="307343">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r>
                        <a:rPr kumimoji="1" lang="ja-JP" altLang="en-US" sz="1400" dirty="0">
                          <a:highlight>
                            <a:srgbClr val="FFFF00"/>
                          </a:highlight>
                          <a:latin typeface="Meiryo UI" panose="020B0604030504040204" pitchFamily="50" charset="-128"/>
                          <a:ea typeface="Meiryo UI" panose="020B0604030504040204" pitchFamily="50" charset="-128"/>
                        </a:rPr>
                        <a:t>未実施所属</a:t>
                      </a:r>
                    </a:p>
                  </a:txBody>
                  <a:tcPr>
                    <a:solidFill>
                      <a:srgbClr val="FFFF00"/>
                    </a:solidFill>
                  </a:tcPr>
                </a:tc>
                <a:tc>
                  <a:txBody>
                    <a:bodyPr/>
                    <a:lstStyle/>
                    <a:p>
                      <a:pPr algn="ctr"/>
                      <a:r>
                        <a:rPr kumimoji="1" lang="ja-JP" altLang="en-US" sz="1400" dirty="0">
                          <a:highlight>
                            <a:srgbClr val="FFFF00"/>
                          </a:highlight>
                          <a:latin typeface="Meiryo UI" panose="020B0604030504040204" pitchFamily="50" charset="-128"/>
                          <a:ea typeface="Meiryo UI" panose="020B0604030504040204" pitchFamily="50" charset="-128"/>
                        </a:rPr>
                        <a:t>実施率</a:t>
                      </a:r>
                    </a:p>
                  </a:txBody>
                  <a:tcPr>
                    <a:solidFill>
                      <a:srgbClr val="FFFF00"/>
                    </a:solidFill>
                  </a:tcPr>
                </a:tc>
                <a:tc vMerge="1">
                  <a:txBody>
                    <a:bodyPr/>
                    <a:lstStyle/>
                    <a:p>
                      <a:endParaRPr kumimoji="1" lang="ja-JP" altLang="en-US"/>
                    </a:p>
                  </a:txBody>
                  <a:tcPr/>
                </a:tc>
                <a:extLst>
                  <a:ext uri="{0D108BD9-81ED-4DB2-BD59-A6C34878D82A}">
                    <a16:rowId xmlns:a16="http://schemas.microsoft.com/office/drawing/2014/main" val="3063317508"/>
                  </a:ext>
                </a:extLst>
              </a:tr>
              <a:tr h="699778">
                <a:tc>
                  <a:txBody>
                    <a:bodyPr/>
                    <a:lstStyle/>
                    <a:p>
                      <a:pPr algn="ctr"/>
                      <a:r>
                        <a:rPr kumimoji="1" lang="ja-JP" altLang="en-US" sz="1800" b="1" dirty="0">
                          <a:latin typeface="Meiryo UI" panose="020B0604030504040204" pitchFamily="50" charset="-128"/>
                          <a:ea typeface="Meiryo UI" panose="020B0604030504040204" pitchFamily="50" charset="-128"/>
                        </a:rPr>
                        <a:t>駐車場</a:t>
                      </a:r>
                      <a:endParaRPr kumimoji="1" lang="en-US" altLang="ja-JP" sz="1800" b="1" dirty="0">
                        <a:latin typeface="Meiryo UI" panose="020B0604030504040204" pitchFamily="50" charset="-128"/>
                        <a:ea typeface="Meiryo UI" panose="020B0604030504040204" pitchFamily="50" charset="-128"/>
                      </a:endParaRPr>
                    </a:p>
                  </a:txBody>
                  <a:tcPr anchor="ctr"/>
                </a:tc>
                <a:tc>
                  <a:txBody>
                    <a:bodyPr/>
                    <a:lstStyle/>
                    <a:p>
                      <a:r>
                        <a:rPr kumimoji="1" lang="ja-JP" altLang="en-US" sz="1600" dirty="0">
                          <a:latin typeface="Meiryo UI" panose="020B0604030504040204" pitchFamily="50" charset="-128"/>
                          <a:ea typeface="Meiryo UI" panose="020B0604030504040204" pitchFamily="50" charset="-128"/>
                        </a:rPr>
                        <a:t>①ゆずりあい駐車場区画がある</a:t>
                      </a:r>
                    </a:p>
                  </a:txBody>
                  <a:tcPr/>
                </a:tc>
                <a:tc>
                  <a:txBody>
                    <a:bodyPr/>
                    <a:lstStyle/>
                    <a:p>
                      <a:r>
                        <a:rPr kumimoji="1" lang="ja-JP" altLang="en-US" sz="1600" dirty="0">
                          <a:latin typeface="Meiryo UI" panose="020B0604030504040204" pitchFamily="50" charset="-128"/>
                          <a:ea typeface="Meiryo UI" panose="020B0604030504040204" pitchFamily="50" charset="-128"/>
                        </a:rPr>
                        <a:t>ゆずりあい駐車場の表示・コーンに破損はないか。</a:t>
                      </a:r>
                    </a:p>
                  </a:txBody>
                  <a:tcPr/>
                </a:tc>
                <a:tc>
                  <a:txBody>
                    <a:bodyPr/>
                    <a:lstStyle/>
                    <a:p>
                      <a:pPr algn="ctr"/>
                      <a:r>
                        <a:rPr kumimoji="1" lang="ja-JP" altLang="en-US" sz="2000" dirty="0">
                          <a:latin typeface="Meiryo UI" panose="020B0604030504040204" pitchFamily="50" charset="-128"/>
                          <a:ea typeface="Meiryo UI" panose="020B0604030504040204" pitchFamily="50" charset="-128"/>
                        </a:rPr>
                        <a:t>７</a:t>
                      </a:r>
                    </a:p>
                  </a:txBody>
                  <a:tcPr anchor="ctr">
                    <a:solidFill>
                      <a:schemeClr val="bg1"/>
                    </a:solidFill>
                  </a:tcPr>
                </a:tc>
                <a:tc>
                  <a:txBody>
                    <a:bodyPr/>
                    <a:lstStyle/>
                    <a:p>
                      <a:pPr algn="ctr"/>
                      <a:r>
                        <a:rPr kumimoji="1" lang="ja-JP" altLang="en-US" sz="2000" dirty="0">
                          <a:latin typeface="Meiryo UI" panose="020B0604030504040204" pitchFamily="50" charset="-128"/>
                          <a:ea typeface="Meiryo UI" panose="020B0604030504040204" pitchFamily="50" charset="-128"/>
                        </a:rPr>
                        <a:t>９８％</a:t>
                      </a:r>
                    </a:p>
                  </a:txBody>
                  <a:tcPr anchor="ctr">
                    <a:solidFill>
                      <a:schemeClr val="bg1"/>
                    </a:solidFill>
                  </a:tcPr>
                </a:tc>
                <a:tc rowSpan="9">
                  <a:txBody>
                    <a:bodyPr/>
                    <a:lstStyle/>
                    <a:p>
                      <a:r>
                        <a:rPr kumimoji="1" lang="en-US" altLang="ja-JP" sz="1600" b="0" dirty="0">
                          <a:latin typeface="Meiryo UI" panose="020B0604030504040204" pitchFamily="50" charset="-128"/>
                          <a:ea typeface="Meiryo UI" panose="020B0604030504040204" pitchFamily="50" charset="-128"/>
                        </a:rPr>
                        <a:t>※</a:t>
                      </a:r>
                      <a:r>
                        <a:rPr kumimoji="1" lang="ja-JP" altLang="en-US" sz="1600" b="0" dirty="0">
                          <a:solidFill>
                            <a:schemeClr val="tx1"/>
                          </a:solidFill>
                          <a:latin typeface="Meiryo UI" panose="020B0604030504040204" pitchFamily="50" charset="-128"/>
                          <a:ea typeface="Meiryo UI" panose="020B0604030504040204" pitchFamily="50" charset="-128"/>
                        </a:rPr>
                        <a:t>福祉のまちづくり条例により、不特定多数の者が利用する官公庁施設は、バリアフリー情報を公表することが義務づけられている。</a:t>
                      </a:r>
                      <a:endParaRPr kumimoji="1" lang="en-US" altLang="ja-JP" sz="1600" b="0" dirty="0">
                        <a:solidFill>
                          <a:schemeClr val="tx1"/>
                        </a:solidFill>
                        <a:latin typeface="Meiryo UI" panose="020B0604030504040204" pitchFamily="50" charset="-128"/>
                        <a:ea typeface="Meiryo UI" panose="020B0604030504040204" pitchFamily="50" charset="-128"/>
                      </a:endParaRPr>
                    </a:p>
                    <a:p>
                      <a:r>
                        <a:rPr kumimoji="1" lang="ja-JP" altLang="en-US" sz="1600" b="0" dirty="0">
                          <a:solidFill>
                            <a:schemeClr val="tx1"/>
                          </a:solidFill>
                          <a:latin typeface="Meiryo UI" panose="020B0604030504040204" pitchFamily="50" charset="-128"/>
                          <a:ea typeface="Meiryo UI" panose="020B0604030504040204" pitchFamily="50" charset="-128"/>
                        </a:rPr>
                        <a:t>　　ユニバーサル関連設備とは、公表する内容として定められている設備であるため、日頃から定期的な点検により、</a:t>
                      </a:r>
                      <a:r>
                        <a:rPr kumimoji="1" lang="ja-JP" altLang="en-US" sz="1600" b="0" u="none" dirty="0">
                          <a:solidFill>
                            <a:schemeClr val="tx1"/>
                          </a:solidFill>
                          <a:latin typeface="Meiryo UI" panose="020B0604030504040204" pitchFamily="50" charset="-128"/>
                          <a:ea typeface="Meiryo UI" panose="020B0604030504040204" pitchFamily="50" charset="-128"/>
                        </a:rPr>
                        <a:t>各所属が率先して使用可能な状態を保つ必要がある。</a:t>
                      </a:r>
                      <a:endParaRPr kumimoji="1" lang="en-US" altLang="ja-JP" sz="1600" b="0" u="none" dirty="0">
                        <a:solidFill>
                          <a:schemeClr val="tx1"/>
                        </a:solidFill>
                        <a:latin typeface="Meiryo UI" panose="020B0604030504040204" pitchFamily="50" charset="-128"/>
                        <a:ea typeface="Meiryo UI" panose="020B0604030504040204" pitchFamily="50" charset="-128"/>
                      </a:endParaRPr>
                    </a:p>
                    <a:p>
                      <a:r>
                        <a:rPr kumimoji="1" lang="ja-JP" altLang="en-US" sz="1600" b="0" u="none" dirty="0">
                          <a:solidFill>
                            <a:schemeClr val="tx1"/>
                          </a:solidFill>
                          <a:latin typeface="Meiryo UI" panose="020B0604030504040204" pitchFamily="50" charset="-128"/>
                          <a:ea typeface="Meiryo UI" panose="020B0604030504040204" pitchFamily="50" charset="-128"/>
                        </a:rPr>
                        <a:t>　ユニバーサル推進課は、年に１度の定期調査や、各部・県民局ごとの疑似体験研修、「ユニバーサル県庁」ガイドブックの普及により、職員への周知と意識向上を図り、所属の取組を支援。</a:t>
                      </a:r>
                      <a:endParaRPr kumimoji="1" lang="en-US" altLang="ja-JP" sz="1600" b="0" u="none" dirty="0">
                        <a:solidFill>
                          <a:schemeClr val="tx1"/>
                        </a:solidFill>
                        <a:latin typeface="Meiryo UI" panose="020B0604030504040204" pitchFamily="50" charset="-128"/>
                        <a:ea typeface="Meiryo UI" panose="020B0604030504040204" pitchFamily="50" charset="-128"/>
                      </a:endParaRPr>
                    </a:p>
                    <a:p>
                      <a:r>
                        <a:rPr kumimoji="1" lang="ja-JP" altLang="en-US" sz="1600" b="0" u="none" dirty="0">
                          <a:solidFill>
                            <a:schemeClr val="tx1"/>
                          </a:solidFill>
                          <a:latin typeface="Meiryo UI" panose="020B0604030504040204" pitchFamily="50" charset="-128"/>
                          <a:ea typeface="Meiryo UI" panose="020B0604030504040204" pitchFamily="50" charset="-128"/>
                        </a:rPr>
                        <a:t>　</a:t>
                      </a:r>
                      <a:endParaRPr kumimoji="1" lang="en-US" altLang="ja-JP" sz="1600" b="0" u="none" dirty="0">
                        <a:solidFill>
                          <a:schemeClr val="tx1"/>
                        </a:solidFill>
                        <a:latin typeface="Meiryo UI" panose="020B0604030504040204" pitchFamily="50" charset="-128"/>
                        <a:ea typeface="Meiryo UI" panose="020B0604030504040204" pitchFamily="50" charset="-128"/>
                      </a:endParaRPr>
                    </a:p>
                    <a:p>
                      <a:r>
                        <a:rPr kumimoji="1" lang="ja-JP" altLang="en-US" sz="1600" b="0" u="none" dirty="0">
                          <a:solidFill>
                            <a:schemeClr val="tx1"/>
                          </a:solidFill>
                          <a:latin typeface="Meiryo UI" panose="020B0604030504040204" pitchFamily="50" charset="-128"/>
                          <a:ea typeface="Meiryo UI" panose="020B0604030504040204" pitchFamily="50" charset="-128"/>
                        </a:rPr>
                        <a:t>①未実施所属には、新しい表示・コーンを送付</a:t>
                      </a:r>
                      <a:endParaRPr kumimoji="1" lang="en-US" altLang="ja-JP" sz="1600" b="0" u="none" dirty="0">
                        <a:solidFill>
                          <a:schemeClr val="tx1"/>
                        </a:solidFill>
                        <a:latin typeface="Meiryo UI" panose="020B0604030504040204" pitchFamily="50" charset="-128"/>
                        <a:ea typeface="Meiryo UI" panose="020B0604030504040204" pitchFamily="50" charset="-128"/>
                      </a:endParaRPr>
                    </a:p>
                    <a:p>
                      <a:r>
                        <a:rPr kumimoji="1" lang="ja-JP" altLang="en-US" sz="1600" b="0" u="none" dirty="0">
                          <a:solidFill>
                            <a:schemeClr val="tx1"/>
                          </a:solidFill>
                          <a:latin typeface="Meiryo UI" panose="020B0604030504040204" pitchFamily="50" charset="-128"/>
                          <a:ea typeface="Meiryo UI" panose="020B0604030504040204" pitchFamily="50" charset="-128"/>
                        </a:rPr>
                        <a:t>②未実施所属に早期の修繕等を依頼。</a:t>
                      </a:r>
                      <a:endParaRPr kumimoji="1" lang="en-US" altLang="ja-JP" sz="1600" b="0" u="none" dirty="0">
                        <a:solidFill>
                          <a:schemeClr val="tx1"/>
                        </a:solidFill>
                        <a:latin typeface="Meiryo UI" panose="020B0604030504040204" pitchFamily="50" charset="-128"/>
                        <a:ea typeface="Meiryo UI" panose="020B0604030504040204" pitchFamily="50" charset="-128"/>
                      </a:endParaRPr>
                    </a:p>
                    <a:p>
                      <a:r>
                        <a:rPr kumimoji="1" lang="ja-JP" altLang="en-US" sz="1600" b="0" u="none" dirty="0">
                          <a:solidFill>
                            <a:schemeClr val="tx1"/>
                          </a:solidFill>
                          <a:latin typeface="Meiryo UI" panose="020B0604030504040204" pitchFamily="50" charset="-128"/>
                          <a:ea typeface="Meiryo UI" panose="020B0604030504040204" pitchFamily="50" charset="-128"/>
                        </a:rPr>
                        <a:t>③ドアの開閉が困難な方向けに、わかりやすい案内表示の掲示を依頼。</a:t>
                      </a:r>
                      <a:endParaRPr kumimoji="1" lang="en-US" altLang="ja-JP" sz="1600" b="0" u="none" dirty="0">
                        <a:solidFill>
                          <a:schemeClr val="tx1"/>
                        </a:solidFill>
                        <a:latin typeface="Meiryo UI" panose="020B0604030504040204" pitchFamily="50" charset="-128"/>
                        <a:ea typeface="Meiryo UI" panose="020B0604030504040204" pitchFamily="50" charset="-128"/>
                      </a:endParaRPr>
                    </a:p>
                    <a:p>
                      <a:r>
                        <a:rPr kumimoji="1" lang="ja-JP" altLang="en-US" sz="1600" b="0" u="none" dirty="0">
                          <a:solidFill>
                            <a:schemeClr val="tx1"/>
                          </a:solidFill>
                          <a:latin typeface="Meiryo UI" panose="020B0604030504040204" pitchFamily="50" charset="-128"/>
                          <a:ea typeface="Meiryo UI" panose="020B0604030504040204" pitchFamily="50" charset="-128"/>
                        </a:rPr>
                        <a:t>④エレベーターの場所を尋ねられる事の無いよう、案内表示の掲示を依頼。</a:t>
                      </a:r>
                      <a:endParaRPr kumimoji="1" lang="en-US" altLang="ja-JP" sz="1600" b="0" u="none" dirty="0">
                        <a:solidFill>
                          <a:schemeClr val="tx1"/>
                        </a:solidFill>
                        <a:latin typeface="Meiryo UI" panose="020B0604030504040204" pitchFamily="50" charset="-128"/>
                        <a:ea typeface="Meiryo UI" panose="020B0604030504040204" pitchFamily="50" charset="-128"/>
                      </a:endParaRPr>
                    </a:p>
                    <a:p>
                      <a:r>
                        <a:rPr kumimoji="1" lang="ja-JP" altLang="en-US" sz="1600" u="none" dirty="0">
                          <a:solidFill>
                            <a:schemeClr val="tx1"/>
                          </a:solidFill>
                          <a:latin typeface="Meiryo UI" panose="020B0604030504040204" pitchFamily="50" charset="-128"/>
                          <a:ea typeface="Meiryo UI" panose="020B0604030504040204" pitchFamily="50" charset="-128"/>
                        </a:rPr>
                        <a:t>⑤⑥未実施所属に修繕や可能な対応を依頼。</a:t>
                      </a:r>
                      <a:endParaRPr kumimoji="1" lang="en-US" altLang="ja-JP" sz="1600" u="none" dirty="0">
                        <a:solidFill>
                          <a:schemeClr val="tx1"/>
                        </a:solidFill>
                        <a:latin typeface="Meiryo UI" panose="020B0604030504040204" pitchFamily="50" charset="-128"/>
                        <a:ea typeface="Meiryo UI" panose="020B0604030504040204" pitchFamily="50" charset="-128"/>
                      </a:endParaRPr>
                    </a:p>
                    <a:p>
                      <a:r>
                        <a:rPr kumimoji="1" lang="ja-JP" altLang="en-US" sz="1600" u="none" dirty="0">
                          <a:solidFill>
                            <a:schemeClr val="tx1"/>
                          </a:solidFill>
                          <a:latin typeface="Meiryo UI" panose="020B0604030504040204" pitchFamily="50" charset="-128"/>
                          <a:ea typeface="Meiryo UI" panose="020B0604030504040204" pitchFamily="50" charset="-128"/>
                        </a:rPr>
                        <a:t>⑦昨年度リニューアルした、コミュニケーションボードの積極的な活用を周知。</a:t>
                      </a:r>
                      <a:endParaRPr kumimoji="1" lang="en-US" altLang="ja-JP" sz="1600" u="none" dirty="0">
                        <a:solidFill>
                          <a:schemeClr val="tx1"/>
                        </a:solidFill>
                        <a:latin typeface="Meiryo UI" panose="020B0604030504040204" pitchFamily="50" charset="-128"/>
                        <a:ea typeface="Meiryo UI" panose="020B0604030504040204" pitchFamily="50" charset="-128"/>
                      </a:endParaRPr>
                    </a:p>
                    <a:p>
                      <a:endParaRPr kumimoji="1" lang="en-US" altLang="ja-JP" sz="1600" u="sng" dirty="0">
                        <a:solidFill>
                          <a:schemeClr val="tx1"/>
                        </a:solidFill>
                        <a:latin typeface="Meiryo UI" panose="020B0604030504040204" pitchFamily="50" charset="-128"/>
                        <a:ea typeface="Meiryo UI" panose="020B0604030504040204" pitchFamily="50" charset="-128"/>
                      </a:endParaRPr>
                    </a:p>
                    <a:p>
                      <a:pPr algn="l"/>
                      <a:r>
                        <a:rPr kumimoji="1" lang="ja-JP" altLang="en-US" sz="1600" dirty="0">
                          <a:solidFill>
                            <a:schemeClr val="tx1"/>
                          </a:solidFill>
                          <a:latin typeface="Meiryo UI" panose="020B0604030504040204" pitchFamily="50" charset="-128"/>
                          <a:ea typeface="Meiryo UI" panose="020B0604030504040204" pitchFamily="50" charset="-128"/>
                        </a:rPr>
                        <a:t>⑧⑨必要な方から、いつ貸出しを依頼されても対応できるよう、日頃からの点検を依頼。</a:t>
                      </a:r>
                    </a:p>
                    <a:p>
                      <a:r>
                        <a:rPr kumimoji="1" lang="ja-JP" altLang="en-US" sz="1600" dirty="0">
                          <a:latin typeface="Meiryo UI" panose="020B0604030504040204" pitchFamily="50" charset="-128"/>
                          <a:ea typeface="Meiryo UI" panose="020B0604030504040204" pitchFamily="50" charset="-128"/>
                        </a:rPr>
                        <a:t>破損等ある場合は早期の修繕を依頼。</a:t>
                      </a:r>
                    </a:p>
                  </a:txBody>
                  <a:tcPr/>
                </a:tc>
                <a:extLst>
                  <a:ext uri="{0D108BD9-81ED-4DB2-BD59-A6C34878D82A}">
                    <a16:rowId xmlns:a16="http://schemas.microsoft.com/office/drawing/2014/main" val="1243633595"/>
                  </a:ext>
                </a:extLst>
              </a:tr>
              <a:tr h="829826">
                <a:tc rowSpan="8">
                  <a:txBody>
                    <a:bodyPr/>
                    <a:lstStyle/>
                    <a:p>
                      <a:pPr algn="ctr"/>
                      <a:r>
                        <a:rPr kumimoji="1" lang="ja-JP" altLang="en-US" sz="1800" b="1" dirty="0">
                          <a:latin typeface="Meiryo UI" panose="020B0604030504040204" pitchFamily="50" charset="-128"/>
                          <a:ea typeface="Meiryo UI" panose="020B0604030504040204" pitchFamily="50" charset="-128"/>
                        </a:rPr>
                        <a:t>敷地内・建物内の移動</a:t>
                      </a:r>
                      <a:endParaRPr kumimoji="1" lang="en-US" altLang="ja-JP" sz="1800" b="1" dirty="0">
                        <a:latin typeface="Meiryo UI" panose="020B0604030504040204" pitchFamily="50" charset="-128"/>
                        <a:ea typeface="Meiryo UI" panose="020B0604030504040204" pitchFamily="50" charset="-128"/>
                      </a:endParaRPr>
                    </a:p>
                  </a:txBody>
                  <a:tcPr anchor="ctr"/>
                </a:tc>
                <a:tc>
                  <a:txBody>
                    <a:bodyPr/>
                    <a:lstStyle/>
                    <a:p>
                      <a:r>
                        <a:rPr kumimoji="1" lang="ja-JP" altLang="en-US" sz="1600" dirty="0">
                          <a:latin typeface="Meiryo UI" panose="020B0604030504040204" pitchFamily="50" charset="-128"/>
                          <a:ea typeface="Meiryo UI" panose="020B0604030504040204" pitchFamily="50" charset="-128"/>
                        </a:rPr>
                        <a:t>②車いすや杖を使用する来庁者が移動する通路、スロープ</a:t>
                      </a:r>
                    </a:p>
                  </a:txBody>
                  <a:tcPr/>
                </a:tc>
                <a:tc>
                  <a:txBody>
                    <a:bodyPr/>
                    <a:lstStyle/>
                    <a:p>
                      <a:r>
                        <a:rPr kumimoji="1" lang="ja-JP" altLang="en-US" sz="1600" dirty="0">
                          <a:latin typeface="Meiryo UI" panose="020B0604030504040204" pitchFamily="50" charset="-128"/>
                          <a:ea typeface="Meiryo UI" panose="020B0604030504040204" pitchFamily="50" charset="-128"/>
                        </a:rPr>
                        <a:t>すべりやすくなっていないか。タイルなどの剥がれがないか。</a:t>
                      </a:r>
                    </a:p>
                  </a:txBody>
                  <a:tcPr/>
                </a:tc>
                <a:tc>
                  <a:txBody>
                    <a:bodyPr/>
                    <a:lstStyle/>
                    <a:p>
                      <a:pPr algn="ctr"/>
                      <a:r>
                        <a:rPr kumimoji="1" lang="en-US" altLang="ja-JP" sz="2000" dirty="0">
                          <a:latin typeface="Meiryo UI" panose="020B0604030504040204" pitchFamily="50" charset="-128"/>
                          <a:ea typeface="Meiryo UI" panose="020B0604030504040204" pitchFamily="50" charset="-128"/>
                        </a:rPr>
                        <a:t>7</a:t>
                      </a:r>
                      <a:endParaRPr kumimoji="1" lang="ja-JP" altLang="en-US" sz="2000" dirty="0">
                        <a:latin typeface="Meiryo UI" panose="020B0604030504040204" pitchFamily="50" charset="-128"/>
                        <a:ea typeface="Meiryo UI" panose="020B0604030504040204" pitchFamily="50" charset="-128"/>
                      </a:endParaRPr>
                    </a:p>
                  </a:txBody>
                  <a:tcPr anchor="ctr">
                    <a:solidFill>
                      <a:schemeClr val="bg1"/>
                    </a:solidFill>
                  </a:tcPr>
                </a:tc>
                <a:tc>
                  <a:txBody>
                    <a:bodyPr/>
                    <a:lstStyle/>
                    <a:p>
                      <a:pPr marL="0" marR="0" lvl="0" indent="0" algn="ctr" defTabSz="960117"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９８％</a:t>
                      </a:r>
                    </a:p>
                  </a:txBody>
                  <a:tcPr anchor="ctr">
                    <a:solidFill>
                      <a:schemeClr val="bg1"/>
                    </a:solidFill>
                  </a:tcPr>
                </a:tc>
                <a:tc vMerge="1">
                  <a:txBody>
                    <a:bodyPr/>
                    <a:lstStyle/>
                    <a:p>
                      <a:endParaRPr kumimoji="1" lang="ja-JP" altLang="en-US" dirty="0"/>
                    </a:p>
                  </a:txBody>
                  <a:tcPr/>
                </a:tc>
                <a:extLst>
                  <a:ext uri="{0D108BD9-81ED-4DB2-BD59-A6C34878D82A}">
                    <a16:rowId xmlns:a16="http://schemas.microsoft.com/office/drawing/2014/main" val="1176250873"/>
                  </a:ext>
                </a:extLst>
              </a:tr>
              <a:tr h="829826">
                <a:tc vMerge="1">
                  <a:txBody>
                    <a:bodyPr/>
                    <a:lstStyle/>
                    <a:p>
                      <a:endParaRPr kumimoji="1" lang="en-US" altLang="ja-JP" sz="1200" dirty="0"/>
                    </a:p>
                  </a:txBody>
                  <a:tcPr/>
                </a:tc>
                <a:tc>
                  <a:txBody>
                    <a:bodyPr/>
                    <a:lstStyle/>
                    <a:p>
                      <a:r>
                        <a:rPr kumimoji="1" lang="ja-JP" altLang="en-US" sz="1600" dirty="0">
                          <a:latin typeface="Meiryo UI" panose="020B0604030504040204" pitchFamily="50" charset="-128"/>
                          <a:ea typeface="Meiryo UI" panose="020B0604030504040204" pitchFamily="50" charset="-128"/>
                        </a:rPr>
                        <a:t>③複数の入口があって、そのうちの一つが自動ドアである場合</a:t>
                      </a:r>
                    </a:p>
                  </a:txBody>
                  <a:tcPr/>
                </a:tc>
                <a:tc>
                  <a:txBody>
                    <a:bodyPr/>
                    <a:lstStyle/>
                    <a:p>
                      <a:r>
                        <a:rPr kumimoji="1" lang="ja-JP" altLang="en-US" sz="1600" dirty="0">
                          <a:latin typeface="Meiryo UI" panose="020B0604030504040204" pitchFamily="50" charset="-128"/>
                          <a:ea typeface="Meiryo UI" panose="020B0604030504040204" pitchFamily="50" charset="-128"/>
                        </a:rPr>
                        <a:t>自動ドアのある入口の案内表示をしているか。</a:t>
                      </a:r>
                    </a:p>
                  </a:txBody>
                  <a:tcPr/>
                </a:tc>
                <a:tc>
                  <a:txBody>
                    <a:bodyPr/>
                    <a:lstStyle/>
                    <a:p>
                      <a:pPr algn="ctr"/>
                      <a:r>
                        <a:rPr kumimoji="1" lang="en-US" altLang="ja-JP" sz="2000" dirty="0">
                          <a:latin typeface="Meiryo UI" panose="020B0604030504040204" pitchFamily="50" charset="-128"/>
                          <a:ea typeface="Meiryo UI" panose="020B0604030504040204" pitchFamily="50" charset="-128"/>
                        </a:rPr>
                        <a:t>1</a:t>
                      </a:r>
                      <a:endParaRPr kumimoji="1" lang="ja-JP" altLang="en-US" sz="2000" dirty="0">
                        <a:latin typeface="Meiryo UI" panose="020B0604030504040204" pitchFamily="50" charset="-128"/>
                        <a:ea typeface="Meiryo UI" panose="020B0604030504040204" pitchFamily="50" charset="-128"/>
                      </a:endParaRPr>
                    </a:p>
                  </a:txBody>
                  <a:tcPr anchor="ctr">
                    <a:solidFill>
                      <a:schemeClr val="bg1"/>
                    </a:solidFill>
                  </a:tcPr>
                </a:tc>
                <a:tc>
                  <a:txBody>
                    <a:bodyPr/>
                    <a:lstStyle/>
                    <a:p>
                      <a:pPr marL="0" marR="0" lvl="0" indent="0" algn="ctr" defTabSz="960117"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９９％</a:t>
                      </a:r>
                    </a:p>
                  </a:txBody>
                  <a:tcPr anchor="ctr">
                    <a:solidFill>
                      <a:schemeClr val="bg1"/>
                    </a:solidFill>
                  </a:tcPr>
                </a:tc>
                <a:tc vMerge="1">
                  <a:txBody>
                    <a:bodyPr/>
                    <a:lstStyle/>
                    <a:p>
                      <a:endParaRPr kumimoji="1" lang="ja-JP" altLang="en-US" dirty="0"/>
                    </a:p>
                  </a:txBody>
                  <a:tcPr/>
                </a:tc>
                <a:extLst>
                  <a:ext uri="{0D108BD9-81ED-4DB2-BD59-A6C34878D82A}">
                    <a16:rowId xmlns:a16="http://schemas.microsoft.com/office/drawing/2014/main" val="1255711421"/>
                  </a:ext>
                </a:extLst>
              </a:tr>
              <a:tr h="583952">
                <a:tc vMerge="1">
                  <a:txBody>
                    <a:bodyPr/>
                    <a:lstStyle/>
                    <a:p>
                      <a:endParaRPr kumimoji="1" lang="en-US" altLang="ja-JP" sz="1200" dirty="0"/>
                    </a:p>
                  </a:txBody>
                  <a:tcPr/>
                </a:tc>
                <a:tc>
                  <a:txBody>
                    <a:bodyPr/>
                    <a:lstStyle/>
                    <a:p>
                      <a:r>
                        <a:rPr kumimoji="1" lang="ja-JP" altLang="en-US" sz="1600" dirty="0">
                          <a:latin typeface="Meiryo UI" panose="020B0604030504040204" pitchFamily="50" charset="-128"/>
                          <a:ea typeface="Meiryo UI" panose="020B0604030504040204" pitchFamily="50" charset="-128"/>
                        </a:rPr>
                        <a:t>④エレベーターがある</a:t>
                      </a:r>
                    </a:p>
                  </a:txBody>
                  <a:tcPr/>
                </a:tc>
                <a:tc>
                  <a:txBody>
                    <a:bodyPr/>
                    <a:lstStyle/>
                    <a:p>
                      <a:r>
                        <a:rPr kumimoji="1" lang="ja-JP" altLang="en-US" sz="1600" dirty="0">
                          <a:latin typeface="Meiryo UI" panose="020B0604030504040204" pitchFamily="50" charset="-128"/>
                          <a:ea typeface="Meiryo UI" panose="020B0604030504040204" pitchFamily="50" charset="-128"/>
                        </a:rPr>
                        <a:t>エレベーター乗降口をわかりやすく案内表示しているか。</a:t>
                      </a:r>
                    </a:p>
                  </a:txBody>
                  <a:tcPr/>
                </a:tc>
                <a:tc>
                  <a:txBody>
                    <a:bodyPr/>
                    <a:lstStyle/>
                    <a:p>
                      <a:pPr algn="ctr"/>
                      <a:r>
                        <a:rPr kumimoji="1" lang="ja-JP" altLang="en-US" sz="2000" dirty="0">
                          <a:latin typeface="Meiryo UI" panose="020B0604030504040204" pitchFamily="50" charset="-128"/>
                          <a:ea typeface="Meiryo UI" panose="020B0604030504040204" pitchFamily="50" charset="-128"/>
                        </a:rPr>
                        <a:t>６</a:t>
                      </a:r>
                    </a:p>
                  </a:txBody>
                  <a:tcPr anchor="ctr">
                    <a:solidFill>
                      <a:schemeClr val="bg1"/>
                    </a:solidFill>
                  </a:tcPr>
                </a:tc>
                <a:tc>
                  <a:txBody>
                    <a:bodyPr/>
                    <a:lstStyle/>
                    <a:p>
                      <a:pPr marL="0" marR="0" lvl="0" indent="0" algn="ctr" defTabSz="960117"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９９％</a:t>
                      </a:r>
                    </a:p>
                  </a:txBody>
                  <a:tcPr anchor="ctr">
                    <a:solidFill>
                      <a:schemeClr val="bg1"/>
                    </a:solidFill>
                  </a:tcPr>
                </a:tc>
                <a:tc vMerge="1">
                  <a:txBody>
                    <a:bodyPr/>
                    <a:lstStyle/>
                    <a:p>
                      <a:endParaRPr kumimoji="1" lang="ja-JP" altLang="en-US" dirty="0"/>
                    </a:p>
                  </a:txBody>
                  <a:tcPr/>
                </a:tc>
                <a:extLst>
                  <a:ext uri="{0D108BD9-81ED-4DB2-BD59-A6C34878D82A}">
                    <a16:rowId xmlns:a16="http://schemas.microsoft.com/office/drawing/2014/main" val="145788143"/>
                  </a:ext>
                </a:extLst>
              </a:tr>
              <a:tr h="1075700">
                <a:tc vMerge="1">
                  <a:txBody>
                    <a:bodyPr/>
                    <a:lstStyle/>
                    <a:p>
                      <a:endParaRPr kumimoji="1" lang="ja-JP" altLang="en-US" sz="1200" dirty="0"/>
                    </a:p>
                  </a:txBody>
                  <a:tcPr/>
                </a:tc>
                <a:tc>
                  <a:txBody>
                    <a:bodyPr/>
                    <a:lstStyle/>
                    <a:p>
                      <a:r>
                        <a:rPr kumimoji="1" lang="ja-JP" altLang="en-US" sz="1600" dirty="0">
                          <a:latin typeface="Meiryo UI" panose="020B0604030504040204" pitchFamily="50" charset="-128"/>
                          <a:ea typeface="Meiryo UI" panose="020B0604030504040204" pitchFamily="50" charset="-128"/>
                        </a:rPr>
                        <a:t>⑤敷地内通路や建物内部に視覚障害者誘導用ブロックがある</a:t>
                      </a:r>
                    </a:p>
                  </a:txBody>
                  <a:tcPr/>
                </a:tc>
                <a:tc>
                  <a:txBody>
                    <a:bodyPr/>
                    <a:lstStyle/>
                    <a:p>
                      <a:r>
                        <a:rPr kumimoji="1" lang="ja-JP" altLang="en-US" sz="1600" dirty="0">
                          <a:latin typeface="Meiryo UI" panose="020B0604030504040204" pitchFamily="50" charset="-128"/>
                          <a:ea typeface="Meiryo UI" panose="020B0604030504040204" pitchFamily="50" charset="-128"/>
                        </a:rPr>
                        <a:t>点字ブロックに破損はないか。ブロックの上に物が置かれていないか。（自転車など駐輪されていないか）</a:t>
                      </a:r>
                    </a:p>
                  </a:txBody>
                  <a:tcPr/>
                </a:tc>
                <a:tc>
                  <a:txBody>
                    <a:bodyPr/>
                    <a:lstStyle/>
                    <a:p>
                      <a:pPr algn="ctr"/>
                      <a:r>
                        <a:rPr kumimoji="1" lang="ja-JP" altLang="en-US" sz="2000" dirty="0">
                          <a:latin typeface="Meiryo UI" panose="020B0604030504040204" pitchFamily="50" charset="-128"/>
                          <a:ea typeface="Meiryo UI" panose="020B0604030504040204" pitchFamily="50" charset="-128"/>
                        </a:rPr>
                        <a:t>９</a:t>
                      </a:r>
                    </a:p>
                  </a:txBody>
                  <a:tcPr anchor="ctr">
                    <a:solidFill>
                      <a:schemeClr val="bg1"/>
                    </a:solidFill>
                  </a:tcPr>
                </a:tc>
                <a:tc>
                  <a:txBody>
                    <a:bodyPr/>
                    <a:lstStyle/>
                    <a:p>
                      <a:pPr algn="ctr"/>
                      <a:r>
                        <a:rPr kumimoji="1" lang="ja-JP" altLang="en-US" sz="2000" dirty="0">
                          <a:latin typeface="Meiryo UI" panose="020B0604030504040204" pitchFamily="50" charset="-128"/>
                          <a:ea typeface="Meiryo UI" panose="020B0604030504040204" pitchFamily="50" charset="-128"/>
                        </a:rPr>
                        <a:t>９８％</a:t>
                      </a:r>
                    </a:p>
                  </a:txBody>
                  <a:tcPr anchor="ctr">
                    <a:solidFill>
                      <a:schemeClr val="bg1"/>
                    </a:solidFill>
                  </a:tcPr>
                </a:tc>
                <a:tc vMerge="1">
                  <a:txBody>
                    <a:bodyPr/>
                    <a:lstStyle/>
                    <a:p>
                      <a:endParaRPr kumimoji="1" lang="ja-JP" altLang="en-US" sz="16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385946447"/>
                  </a:ext>
                </a:extLst>
              </a:tr>
              <a:tr h="829826">
                <a:tc vMerge="1">
                  <a:txBody>
                    <a:bodyPr/>
                    <a:lstStyle/>
                    <a:p>
                      <a:pPr algn="r"/>
                      <a:endParaRPr kumimoji="1" lang="ja-JP" altLang="en-US" dirty="0"/>
                    </a:p>
                  </a:txBody>
                  <a:tcPr/>
                </a:tc>
                <a:tc>
                  <a:txBody>
                    <a:bodyPr/>
                    <a:lstStyle/>
                    <a:p>
                      <a:pPr algn="l"/>
                      <a:r>
                        <a:rPr kumimoji="1" lang="ja-JP" altLang="en-US" sz="1600" dirty="0">
                          <a:latin typeface="Meiryo UI" panose="020B0604030504040204" pitchFamily="50" charset="-128"/>
                          <a:ea typeface="Meiryo UI" panose="020B0604030504040204" pitchFamily="50" charset="-128"/>
                        </a:rPr>
                        <a:t>⑥点字による触知案内板がある</a:t>
                      </a:r>
                      <a:endParaRPr kumimoji="1" lang="en-US" altLang="ja-JP" sz="1600" dirty="0">
                        <a:latin typeface="Meiryo UI" panose="020B0604030504040204" pitchFamily="50" charset="-128"/>
                        <a:ea typeface="Meiryo UI" panose="020B0604030504040204" pitchFamily="50" charset="-128"/>
                      </a:endParaRPr>
                    </a:p>
                  </a:txBody>
                  <a:tcPr/>
                </a:tc>
                <a:tc>
                  <a:txBody>
                    <a:bodyPr/>
                    <a:lstStyle/>
                    <a:p>
                      <a:pPr algn="l"/>
                      <a:r>
                        <a:rPr kumimoji="1" lang="ja-JP" altLang="en-US" sz="1600" dirty="0">
                          <a:latin typeface="Meiryo UI" panose="020B0604030504040204" pitchFamily="50" charset="-128"/>
                          <a:ea typeface="Meiryo UI" panose="020B0604030504040204" pitchFamily="50" charset="-128"/>
                        </a:rPr>
                        <a:t>点字による表示をした触知案内板がわかりやすく、触れやすい位置に配置されているか。破損はないか。</a:t>
                      </a:r>
                      <a:endParaRPr kumimoji="1" lang="en-US" altLang="ja-JP" sz="16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2000" dirty="0">
                          <a:latin typeface="Meiryo UI" panose="020B0604030504040204" pitchFamily="50" charset="-128"/>
                          <a:ea typeface="Meiryo UI" panose="020B0604030504040204" pitchFamily="50" charset="-128"/>
                        </a:rPr>
                        <a:t>５</a:t>
                      </a:r>
                    </a:p>
                  </a:txBody>
                  <a:tcPr anchor="ctr">
                    <a:solidFill>
                      <a:schemeClr val="bg1"/>
                    </a:solidFill>
                  </a:tcPr>
                </a:tc>
                <a:tc>
                  <a:txBody>
                    <a:bodyPr/>
                    <a:lstStyle/>
                    <a:p>
                      <a:pPr algn="ctr"/>
                      <a:r>
                        <a:rPr kumimoji="1" lang="ja-JP" altLang="en-US" sz="2000" dirty="0">
                          <a:latin typeface="Meiryo UI" panose="020B0604030504040204" pitchFamily="50" charset="-128"/>
                          <a:ea typeface="Meiryo UI" panose="020B0604030504040204" pitchFamily="50" charset="-128"/>
                        </a:rPr>
                        <a:t>９９％</a:t>
                      </a:r>
                    </a:p>
                  </a:txBody>
                  <a:tcPr anchor="ctr">
                    <a:solidFill>
                      <a:schemeClr val="bg1"/>
                    </a:solidFill>
                  </a:tcPr>
                </a:tc>
                <a:tc vMerge="1">
                  <a:txBody>
                    <a:bodyPr/>
                    <a:lstStyle/>
                    <a:p>
                      <a:pPr algn="r"/>
                      <a:endParaRPr kumimoji="1" lang="ja-JP" altLang="en-US" dirty="0"/>
                    </a:p>
                  </a:txBody>
                  <a:tcPr/>
                </a:tc>
                <a:extLst>
                  <a:ext uri="{0D108BD9-81ED-4DB2-BD59-A6C34878D82A}">
                    <a16:rowId xmlns:a16="http://schemas.microsoft.com/office/drawing/2014/main" val="1641663433"/>
                  </a:ext>
                </a:extLst>
              </a:tr>
              <a:tr h="1075700">
                <a:tc vMerge="1">
                  <a:txBody>
                    <a:bodyPr/>
                    <a:lstStyle/>
                    <a:p>
                      <a:pPr algn="r"/>
                      <a:endParaRPr kumimoji="1" lang="ja-JP" altLang="en-US" dirty="0"/>
                    </a:p>
                  </a:txBody>
                  <a:tcPr/>
                </a:tc>
                <a:tc>
                  <a:txBody>
                    <a:bodyPr/>
                    <a:lstStyle/>
                    <a:p>
                      <a:pPr algn="l"/>
                      <a:r>
                        <a:rPr kumimoji="1" lang="ja-JP" altLang="en-US" sz="1600" dirty="0">
                          <a:latin typeface="Meiryo UI" panose="020B0604030504040204" pitchFamily="50" charset="-128"/>
                          <a:ea typeface="Meiryo UI" panose="020B0604030504040204" pitchFamily="50" charset="-128"/>
                        </a:rPr>
                        <a:t>⑦受付案内所がある</a:t>
                      </a:r>
                    </a:p>
                  </a:txBody>
                  <a:tcPr/>
                </a:tc>
                <a:tc>
                  <a:txBody>
                    <a:bodyPr/>
                    <a:lstStyle/>
                    <a:p>
                      <a:pPr algn="l"/>
                      <a:r>
                        <a:rPr kumimoji="1" lang="ja-JP" altLang="en-US" sz="1600" dirty="0">
                          <a:latin typeface="Meiryo UI" panose="020B0604030504040204" pitchFamily="50" charset="-128"/>
                          <a:ea typeface="Meiryo UI" panose="020B0604030504040204" pitchFamily="50" charset="-128"/>
                        </a:rPr>
                        <a:t>コミュニケーションボードやＵＤトーク内臓のタブレット端末が配置され、案内職員がその操作に習熟しているか。</a:t>
                      </a:r>
                    </a:p>
                  </a:txBody>
                  <a:tcPr/>
                </a:tc>
                <a:tc>
                  <a:txBody>
                    <a:bodyPr/>
                    <a:lstStyle/>
                    <a:p>
                      <a:pPr algn="ctr"/>
                      <a:r>
                        <a:rPr kumimoji="1" lang="ja-JP" altLang="en-US" sz="2000" dirty="0">
                          <a:latin typeface="Meiryo UI" panose="020B0604030504040204" pitchFamily="50" charset="-128"/>
                          <a:ea typeface="Meiryo UI" panose="020B0604030504040204" pitchFamily="50" charset="-128"/>
                        </a:rPr>
                        <a:t>１０</a:t>
                      </a:r>
                    </a:p>
                  </a:txBody>
                  <a:tcPr anchor="ctr">
                    <a:solidFill>
                      <a:schemeClr val="bg1"/>
                    </a:solidFill>
                  </a:tcPr>
                </a:tc>
                <a:tc>
                  <a:txBody>
                    <a:bodyPr/>
                    <a:lstStyle/>
                    <a:p>
                      <a:pPr algn="ctr"/>
                      <a:r>
                        <a:rPr kumimoji="1" lang="ja-JP" altLang="en-US" sz="2000" dirty="0">
                          <a:latin typeface="Meiryo UI" panose="020B0604030504040204" pitchFamily="50" charset="-128"/>
                          <a:ea typeface="Meiryo UI" panose="020B0604030504040204" pitchFamily="50" charset="-128"/>
                        </a:rPr>
                        <a:t>９８％</a:t>
                      </a:r>
                    </a:p>
                  </a:txBody>
                  <a:tcPr anchor="ctr">
                    <a:solidFill>
                      <a:schemeClr val="bg1"/>
                    </a:solidFill>
                  </a:tcPr>
                </a:tc>
                <a:tc vMerge="1">
                  <a:txBody>
                    <a:bodyPr/>
                    <a:lstStyle/>
                    <a:p>
                      <a:pPr algn="r"/>
                      <a:endParaRPr kumimoji="1" lang="ja-JP" altLang="en-US" dirty="0"/>
                    </a:p>
                  </a:txBody>
                  <a:tcPr/>
                </a:tc>
                <a:extLst>
                  <a:ext uri="{0D108BD9-81ED-4DB2-BD59-A6C34878D82A}">
                    <a16:rowId xmlns:a16="http://schemas.microsoft.com/office/drawing/2014/main" val="520357582"/>
                  </a:ext>
                </a:extLst>
              </a:tr>
              <a:tr h="1075700">
                <a:tc vMerge="1">
                  <a:txBody>
                    <a:bodyPr/>
                    <a:lstStyle/>
                    <a:p>
                      <a:endParaRPr kumimoji="1" lang="ja-JP" altLang="en-US"/>
                    </a:p>
                  </a:txBody>
                  <a:tcPr/>
                </a:tc>
                <a:tc>
                  <a:txBody>
                    <a:bodyPr/>
                    <a:lstStyle/>
                    <a:p>
                      <a:pPr algn="l"/>
                      <a:r>
                        <a:rPr kumimoji="1" lang="ja-JP" altLang="en-US" sz="1600" dirty="0">
                          <a:latin typeface="Meiryo UI" panose="020B0604030504040204" pitchFamily="50" charset="-128"/>
                          <a:ea typeface="Meiryo UI" panose="020B0604030504040204" pitchFamily="50" charset="-128"/>
                        </a:rPr>
                        <a:t>⑧貸出し用車いすがある</a:t>
                      </a:r>
                    </a:p>
                  </a:txBody>
                  <a:tcPr/>
                </a:tc>
                <a:tc>
                  <a:txBody>
                    <a:bodyPr/>
                    <a:lstStyle/>
                    <a:p>
                      <a:pPr algn="l"/>
                      <a:r>
                        <a:rPr kumimoji="1" lang="ja-JP" altLang="en-US" sz="1600" dirty="0">
                          <a:latin typeface="Meiryo UI" panose="020B0604030504040204" pitchFamily="50" charset="-128"/>
                          <a:ea typeface="Meiryo UI" panose="020B0604030504040204" pitchFamily="50" charset="-128"/>
                        </a:rPr>
                        <a:t>走行可能な状態か。ブレーキ、車輪の空気、ホイールのゆがみなどないか、定期的に点検を行っているか。</a:t>
                      </a:r>
                    </a:p>
                  </a:txBody>
                  <a:tcPr/>
                </a:tc>
                <a:tc>
                  <a:txBody>
                    <a:bodyPr/>
                    <a:lstStyle/>
                    <a:p>
                      <a:pPr algn="ctr"/>
                      <a:r>
                        <a:rPr kumimoji="1" lang="ja-JP" altLang="en-US" sz="2000" dirty="0">
                          <a:latin typeface="Meiryo UI" panose="020B0604030504040204" pitchFamily="50" charset="-128"/>
                          <a:ea typeface="Meiryo UI" panose="020B0604030504040204" pitchFamily="50" charset="-128"/>
                        </a:rPr>
                        <a:t>２</a:t>
                      </a:r>
                    </a:p>
                  </a:txBody>
                  <a:tcPr anchor="ctr">
                    <a:solidFill>
                      <a:schemeClr val="bg1"/>
                    </a:solidFill>
                  </a:tcPr>
                </a:tc>
                <a:tc>
                  <a:txBody>
                    <a:bodyPr/>
                    <a:lstStyle/>
                    <a:p>
                      <a:pPr algn="ctr"/>
                      <a:r>
                        <a:rPr kumimoji="1" lang="ja-JP" altLang="en-US" sz="2000" dirty="0">
                          <a:latin typeface="Meiryo UI" panose="020B0604030504040204" pitchFamily="50" charset="-128"/>
                          <a:ea typeface="Meiryo UI" panose="020B0604030504040204" pitchFamily="50" charset="-128"/>
                        </a:rPr>
                        <a:t>９９％</a:t>
                      </a:r>
                    </a:p>
                  </a:txBody>
                  <a:tcPr anchor="ctr">
                    <a:solidFill>
                      <a:schemeClr val="bg1"/>
                    </a:solidFill>
                  </a:tcPr>
                </a:tc>
                <a:tc vMerge="1">
                  <a:txBody>
                    <a:bodyPr/>
                    <a:lstStyle/>
                    <a:p>
                      <a:endParaRPr kumimoji="1" lang="ja-JP" altLang="en-US" dirty="0"/>
                    </a:p>
                  </a:txBody>
                  <a:tcPr/>
                </a:tc>
                <a:extLst>
                  <a:ext uri="{0D108BD9-81ED-4DB2-BD59-A6C34878D82A}">
                    <a16:rowId xmlns:a16="http://schemas.microsoft.com/office/drawing/2014/main" val="584494752"/>
                  </a:ext>
                </a:extLst>
              </a:tr>
              <a:tr h="725185">
                <a:tc vMerge="1">
                  <a:txBody>
                    <a:bodyPr/>
                    <a:lstStyle/>
                    <a:p>
                      <a:pPr algn="l"/>
                      <a:endParaRPr kumimoji="1" lang="en-US" altLang="ja-JP" sz="1200" dirty="0"/>
                    </a:p>
                  </a:txBody>
                  <a:tcPr/>
                </a:tc>
                <a:tc>
                  <a:txBody>
                    <a:bodyPr/>
                    <a:lstStyle/>
                    <a:p>
                      <a:pPr algn="l"/>
                      <a:r>
                        <a:rPr kumimoji="1" lang="ja-JP" altLang="en-US" sz="1600" dirty="0">
                          <a:latin typeface="Meiryo UI" panose="020B0604030504040204" pitchFamily="50" charset="-128"/>
                          <a:ea typeface="Meiryo UI" panose="020B0604030504040204" pitchFamily="50" charset="-128"/>
                        </a:rPr>
                        <a:t>⑨貸出し用ベビーカーがある</a:t>
                      </a:r>
                    </a:p>
                  </a:txBody>
                  <a:tcPr/>
                </a:tc>
                <a:tc>
                  <a:txBody>
                    <a:bodyPr/>
                    <a:lstStyle/>
                    <a:p>
                      <a:pPr algn="l"/>
                      <a:r>
                        <a:rPr kumimoji="1" lang="ja-JP" altLang="en-US" sz="1600" dirty="0">
                          <a:latin typeface="Meiryo UI" panose="020B0604030504040204" pitchFamily="50" charset="-128"/>
                          <a:ea typeface="Meiryo UI" panose="020B0604030504040204" pitchFamily="50" charset="-128"/>
                        </a:rPr>
                        <a:t>周知・案内できているか。持ち手や車輪に破損はないか。</a:t>
                      </a:r>
                    </a:p>
                  </a:txBody>
                  <a:tcPr/>
                </a:tc>
                <a:tc>
                  <a:txBody>
                    <a:bodyPr/>
                    <a:lstStyle/>
                    <a:p>
                      <a:pPr algn="ctr"/>
                      <a:r>
                        <a:rPr kumimoji="1" lang="ja-JP" altLang="en-US" sz="2000" dirty="0">
                          <a:latin typeface="Meiryo UI" panose="020B0604030504040204" pitchFamily="50" charset="-128"/>
                          <a:ea typeface="Meiryo UI" panose="020B0604030504040204" pitchFamily="50" charset="-128"/>
                        </a:rPr>
                        <a:t>２</a:t>
                      </a:r>
                    </a:p>
                  </a:txBody>
                  <a:tcPr anchor="ctr">
                    <a:solidFill>
                      <a:schemeClr val="bg1"/>
                    </a:solidFill>
                  </a:tcPr>
                </a:tc>
                <a:tc>
                  <a:txBody>
                    <a:bodyPr/>
                    <a:lstStyle/>
                    <a:p>
                      <a:pPr algn="ctr"/>
                      <a:r>
                        <a:rPr kumimoji="1" lang="ja-JP" altLang="en-US" sz="2000" dirty="0">
                          <a:latin typeface="Meiryo UI" panose="020B0604030504040204" pitchFamily="50" charset="-128"/>
                          <a:ea typeface="Meiryo UI" panose="020B0604030504040204" pitchFamily="50" charset="-128"/>
                        </a:rPr>
                        <a:t>９９％</a:t>
                      </a:r>
                    </a:p>
                  </a:txBody>
                  <a:tcPr anchor="ctr">
                    <a:solidFill>
                      <a:schemeClr val="bg1"/>
                    </a:solidFill>
                  </a:tcPr>
                </a:tc>
                <a:tc vMerge="1">
                  <a:txBody>
                    <a:bodyPr/>
                    <a:lstStyle/>
                    <a:p>
                      <a:pPr algn="l"/>
                      <a:endParaRPr kumimoji="1" lang="ja-JP" altLang="en-US" sz="16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895034683"/>
                  </a:ext>
                </a:extLst>
              </a:tr>
            </a:tbl>
          </a:graphicData>
        </a:graphic>
      </p:graphicFrame>
      <p:sp>
        <p:nvSpPr>
          <p:cNvPr id="6" name="テキスト ボックス 5">
            <a:extLst>
              <a:ext uri="{FF2B5EF4-FFF2-40B4-BE49-F238E27FC236}">
                <a16:creationId xmlns:a16="http://schemas.microsoft.com/office/drawing/2014/main" id="{4E0CF43F-F1AA-48FE-9408-9860E5B8D3B6}"/>
              </a:ext>
            </a:extLst>
          </p:cNvPr>
          <p:cNvSpPr txBox="1"/>
          <p:nvPr/>
        </p:nvSpPr>
        <p:spPr>
          <a:xfrm>
            <a:off x="15948" y="-13586"/>
            <a:ext cx="12801600" cy="892552"/>
          </a:xfrm>
          <a:prstGeom prst="rect">
            <a:avLst/>
          </a:prstGeom>
          <a:solidFill>
            <a:srgbClr val="0099CC"/>
          </a:solidFill>
        </p:spPr>
        <p:txBody>
          <a:bodyPr wrap="square" rtlCol="0">
            <a:spAutoFit/>
          </a:bodyPr>
          <a:lstStyle/>
          <a:p>
            <a:pPr algn="ctr"/>
            <a:r>
              <a:rPr kumimoji="1" lang="ja-JP" altLang="en-US" sz="2800" b="1" dirty="0">
                <a:solidFill>
                  <a:schemeClr val="bg1"/>
                </a:solidFill>
                <a:latin typeface="Meiryo UI" panose="020B0604030504040204" pitchFamily="50" charset="-128"/>
                <a:ea typeface="Meiryo UI" panose="020B0604030504040204" pitchFamily="50" charset="-128"/>
              </a:rPr>
              <a:t>第７次率先行動計画取組状況（</a:t>
            </a:r>
            <a:r>
              <a:rPr kumimoji="1" lang="en-US" altLang="ja-JP" sz="2800" b="1" dirty="0">
                <a:solidFill>
                  <a:schemeClr val="bg1"/>
                </a:solidFill>
                <a:latin typeface="Meiryo UI" panose="020B0604030504040204" pitchFamily="50" charset="-128"/>
                <a:ea typeface="Meiryo UI" panose="020B0604030504040204" pitchFamily="50" charset="-128"/>
              </a:rPr>
              <a:t>R4</a:t>
            </a:r>
            <a:r>
              <a:rPr kumimoji="1" lang="ja-JP" altLang="en-US" sz="2800" b="1" dirty="0">
                <a:solidFill>
                  <a:schemeClr val="bg1"/>
                </a:solidFill>
                <a:latin typeface="Meiryo UI" panose="020B0604030504040204" pitchFamily="50" charset="-128"/>
                <a:ea typeface="Meiryo UI" panose="020B0604030504040204" pitchFamily="50" charset="-128"/>
              </a:rPr>
              <a:t>年度）について</a:t>
            </a:r>
            <a:endParaRPr kumimoji="1" lang="en-US" altLang="ja-JP" sz="2800" b="1" dirty="0">
              <a:solidFill>
                <a:schemeClr val="bg1"/>
              </a:solidFill>
              <a:latin typeface="Meiryo UI" panose="020B0604030504040204" pitchFamily="50" charset="-128"/>
              <a:ea typeface="Meiryo UI" panose="020B0604030504040204" pitchFamily="50" charset="-128"/>
            </a:endParaRPr>
          </a:p>
          <a:p>
            <a:pPr algn="ctr"/>
            <a:r>
              <a:rPr kumimoji="1" lang="ja-JP" altLang="en-US" sz="1800" b="1" dirty="0">
                <a:solidFill>
                  <a:schemeClr val="bg1"/>
                </a:solidFill>
                <a:latin typeface="Meiryo UI" panose="020B0604030504040204" pitchFamily="50" charset="-128"/>
                <a:ea typeface="Meiryo UI" panose="020B0604030504040204" pitchFamily="50" charset="-128"/>
              </a:rPr>
              <a:t>　</a:t>
            </a:r>
            <a:r>
              <a:rPr lang="ja-JP" altLang="en-US" sz="2400" dirty="0">
                <a:solidFill>
                  <a:schemeClr val="bg1"/>
                </a:solidFill>
                <a:latin typeface="Meiryo UI" panose="020B0604030504040204" pitchFamily="50" charset="-128"/>
                <a:ea typeface="Meiryo UI" panose="020B0604030504040204" pitchFamily="50" charset="-128"/>
              </a:rPr>
              <a:t>（県立施設・県庁舎ユニバーサル関連設備の点検調査結果）</a:t>
            </a:r>
            <a:r>
              <a:rPr kumimoji="1" lang="ja-JP" altLang="en-US" sz="2400" b="1" dirty="0">
                <a:solidFill>
                  <a:schemeClr val="bg1"/>
                </a:solidFill>
                <a:latin typeface="Meiryo UI" panose="020B0604030504040204" pitchFamily="50" charset="-128"/>
                <a:ea typeface="Meiryo UI" panose="020B0604030504040204" pitchFamily="50" charset="-128"/>
              </a:rPr>
              <a:t>　</a:t>
            </a:r>
            <a:endParaRPr kumimoji="1" lang="ja-JP" altLang="en-US" sz="2400"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2627374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表 13">
            <a:extLst>
              <a:ext uri="{FF2B5EF4-FFF2-40B4-BE49-F238E27FC236}">
                <a16:creationId xmlns:a16="http://schemas.microsoft.com/office/drawing/2014/main" id="{0602D229-7FE8-4AC8-95E9-A61DB842E6C5}"/>
              </a:ext>
            </a:extLst>
          </p:cNvPr>
          <p:cNvGraphicFramePr>
            <a:graphicFrameLocks noGrp="1"/>
          </p:cNvGraphicFramePr>
          <p:nvPr>
            <p:extLst>
              <p:ext uri="{D42A27DB-BD31-4B8C-83A1-F6EECF244321}">
                <p14:modId xmlns:p14="http://schemas.microsoft.com/office/powerpoint/2010/main" val="1854499760"/>
              </p:ext>
            </p:extLst>
          </p:nvPr>
        </p:nvGraphicFramePr>
        <p:xfrm>
          <a:off x="158188" y="1029005"/>
          <a:ext cx="12501172" cy="8528732"/>
        </p:xfrm>
        <a:graphic>
          <a:graphicData uri="http://schemas.openxmlformats.org/drawingml/2006/table">
            <a:tbl>
              <a:tblPr firstRow="1" bandRow="1">
                <a:tableStyleId>{5940675A-B579-460E-94D1-54222C63F5DA}</a:tableStyleId>
              </a:tblPr>
              <a:tblGrid>
                <a:gridCol w="1140499">
                  <a:extLst>
                    <a:ext uri="{9D8B030D-6E8A-4147-A177-3AD203B41FA5}">
                      <a16:colId xmlns:a16="http://schemas.microsoft.com/office/drawing/2014/main" val="914800584"/>
                    </a:ext>
                  </a:extLst>
                </a:gridCol>
                <a:gridCol w="2245598">
                  <a:extLst>
                    <a:ext uri="{9D8B030D-6E8A-4147-A177-3AD203B41FA5}">
                      <a16:colId xmlns:a16="http://schemas.microsoft.com/office/drawing/2014/main" val="1171573469"/>
                    </a:ext>
                  </a:extLst>
                </a:gridCol>
                <a:gridCol w="2875244">
                  <a:extLst>
                    <a:ext uri="{9D8B030D-6E8A-4147-A177-3AD203B41FA5}">
                      <a16:colId xmlns:a16="http://schemas.microsoft.com/office/drawing/2014/main" val="4232010799"/>
                    </a:ext>
                  </a:extLst>
                </a:gridCol>
                <a:gridCol w="1259840">
                  <a:extLst>
                    <a:ext uri="{9D8B030D-6E8A-4147-A177-3AD203B41FA5}">
                      <a16:colId xmlns:a16="http://schemas.microsoft.com/office/drawing/2014/main" val="1561085909"/>
                    </a:ext>
                  </a:extLst>
                </a:gridCol>
                <a:gridCol w="1403671">
                  <a:extLst>
                    <a:ext uri="{9D8B030D-6E8A-4147-A177-3AD203B41FA5}">
                      <a16:colId xmlns:a16="http://schemas.microsoft.com/office/drawing/2014/main" val="3608557121"/>
                    </a:ext>
                  </a:extLst>
                </a:gridCol>
                <a:gridCol w="3576320">
                  <a:extLst>
                    <a:ext uri="{9D8B030D-6E8A-4147-A177-3AD203B41FA5}">
                      <a16:colId xmlns:a16="http://schemas.microsoft.com/office/drawing/2014/main" val="2599619941"/>
                    </a:ext>
                  </a:extLst>
                </a:gridCol>
              </a:tblGrid>
              <a:tr h="300200">
                <a:tc rowSpan="2">
                  <a:txBody>
                    <a:bodyPr/>
                    <a:lstStyle/>
                    <a:p>
                      <a:endParaRPr kumimoji="1" lang="ja-JP" altLang="en-US" sz="1400" dirty="0">
                        <a:latin typeface="Meiryo UI" panose="020B0604030504040204" pitchFamily="50" charset="-128"/>
                        <a:ea typeface="Meiryo UI" panose="020B0604030504040204" pitchFamily="50" charset="-128"/>
                      </a:endParaRPr>
                    </a:p>
                  </a:txBody>
                  <a:tcPr>
                    <a:solidFill>
                      <a:srgbClr val="FFFF00"/>
                    </a:solidFill>
                  </a:tcPr>
                </a:tc>
                <a:tc rowSpan="2">
                  <a:txBody>
                    <a:bodyPr/>
                    <a:lstStyle/>
                    <a:p>
                      <a:pPr algn="ctr"/>
                      <a:r>
                        <a:rPr kumimoji="1" lang="ja-JP" altLang="en-US" sz="1800" b="1" dirty="0">
                          <a:latin typeface="Meiryo UI" panose="020B0604030504040204" pitchFamily="50" charset="-128"/>
                          <a:ea typeface="Meiryo UI" panose="020B0604030504040204" pitchFamily="50" charset="-128"/>
                        </a:rPr>
                        <a:t>項目</a:t>
                      </a:r>
                    </a:p>
                  </a:txBody>
                  <a:tcPr anchor="ctr">
                    <a:solidFill>
                      <a:srgbClr val="FFFF00"/>
                    </a:solidFill>
                  </a:tcPr>
                </a:tc>
                <a:tc rowSpan="2">
                  <a:txBody>
                    <a:bodyPr/>
                    <a:lstStyle/>
                    <a:p>
                      <a:pPr algn="ctr"/>
                      <a:r>
                        <a:rPr kumimoji="1" lang="ja-JP" altLang="en-US" sz="1800" b="1" dirty="0">
                          <a:latin typeface="Meiryo UI" panose="020B0604030504040204" pitchFamily="50" charset="-128"/>
                          <a:ea typeface="Meiryo UI" panose="020B0604030504040204" pitchFamily="50" charset="-128"/>
                        </a:rPr>
                        <a:t>内容</a:t>
                      </a:r>
                    </a:p>
                  </a:txBody>
                  <a:tcPr anchor="ctr">
                    <a:solidFill>
                      <a:srgbClr val="FFFF00"/>
                    </a:solidFill>
                  </a:tcPr>
                </a:tc>
                <a:tc gridSpan="2">
                  <a:txBody>
                    <a:bodyPr/>
                    <a:lstStyle/>
                    <a:p>
                      <a:pPr algn="ctr"/>
                      <a:r>
                        <a:rPr kumimoji="1" lang="ja-JP" altLang="en-US" sz="1400" b="1" dirty="0">
                          <a:latin typeface="Meiryo UI" panose="020B0604030504040204" pitchFamily="50" charset="-128"/>
                          <a:ea typeface="Meiryo UI" panose="020B0604030504040204" pitchFamily="50" charset="-128"/>
                        </a:rPr>
                        <a:t>取組状況</a:t>
                      </a:r>
                      <a:endParaRPr kumimoji="1" lang="en-US" altLang="ja-JP" sz="1400" b="1" dirty="0">
                        <a:latin typeface="Meiryo UI" panose="020B0604030504040204" pitchFamily="50" charset="-128"/>
                        <a:ea typeface="Meiryo UI" panose="020B0604030504040204" pitchFamily="50" charset="-128"/>
                      </a:endParaRPr>
                    </a:p>
                    <a:p>
                      <a:pPr algn="ctr"/>
                      <a:r>
                        <a:rPr kumimoji="1" lang="ja-JP" altLang="en-US" sz="1400" b="1" dirty="0">
                          <a:latin typeface="Meiryo UI" panose="020B0604030504040204" pitchFamily="50" charset="-128"/>
                          <a:ea typeface="Meiryo UI" panose="020B0604030504040204" pitchFamily="50" charset="-128"/>
                        </a:rPr>
                        <a:t>（対象施設＝４</a:t>
                      </a:r>
                      <a:r>
                        <a:rPr kumimoji="1" lang="en-US" altLang="ja-JP" sz="1400" b="1" dirty="0">
                          <a:latin typeface="Meiryo UI" panose="020B0604030504040204" pitchFamily="50" charset="-128"/>
                          <a:ea typeface="Meiryo UI" panose="020B0604030504040204" pitchFamily="50" charset="-128"/>
                        </a:rPr>
                        <a:t>25</a:t>
                      </a:r>
                      <a:r>
                        <a:rPr kumimoji="1" lang="ja-JP" altLang="en-US" sz="1400" b="1" dirty="0">
                          <a:latin typeface="Meiryo UI" panose="020B0604030504040204" pitchFamily="50" charset="-128"/>
                          <a:ea typeface="Meiryo UI" panose="020B0604030504040204" pitchFamily="50" charset="-128"/>
                        </a:rPr>
                        <a:t>施設）</a:t>
                      </a:r>
                    </a:p>
                  </a:txBody>
                  <a:tcPr>
                    <a:solidFill>
                      <a:srgbClr val="FFFF00"/>
                    </a:solidFill>
                  </a:tcPr>
                </a:tc>
                <a:tc hMerge="1">
                  <a:txBody>
                    <a:bodyPr/>
                    <a:lstStyle/>
                    <a:p>
                      <a:pPr algn="ctr"/>
                      <a:endParaRPr kumimoji="1" lang="ja-JP" altLang="en-US" sz="1200" dirty="0"/>
                    </a:p>
                  </a:txBody>
                  <a:tcPr/>
                </a:tc>
                <a:tc rowSpan="2">
                  <a:txBody>
                    <a:bodyPr/>
                    <a:lstStyle/>
                    <a:p>
                      <a:pPr marL="0" marR="0" lvl="0" indent="0" algn="ctr" defTabSz="960117" rtl="0" eaLnBrk="1" fontAlgn="auto" latinLnBrk="0" hangingPunct="1">
                        <a:lnSpc>
                          <a:spcPct val="100000"/>
                        </a:lnSpc>
                        <a:spcBef>
                          <a:spcPts val="0"/>
                        </a:spcBef>
                        <a:spcAft>
                          <a:spcPts val="0"/>
                        </a:spcAft>
                        <a:buClrTx/>
                        <a:buSzTx/>
                        <a:buFontTx/>
                        <a:buNone/>
                        <a:tabLst/>
                        <a:defRPr/>
                      </a:pPr>
                      <a:r>
                        <a:rPr kumimoji="1" lang="ja-JP" altLang="en-US" sz="1800" b="1" dirty="0">
                          <a:latin typeface="Meiryo UI" panose="020B0604030504040204" pitchFamily="50" charset="-128"/>
                          <a:ea typeface="Meiryo UI" panose="020B0604030504040204" pitchFamily="50" charset="-128"/>
                        </a:rPr>
                        <a:t>ユニバーサル推進課による</a:t>
                      </a:r>
                      <a:endParaRPr kumimoji="1" lang="en-US" altLang="ja-JP" sz="1800" b="1" dirty="0">
                        <a:latin typeface="Meiryo UI" panose="020B0604030504040204" pitchFamily="50" charset="-128"/>
                        <a:ea typeface="Meiryo UI" panose="020B0604030504040204" pitchFamily="50" charset="-128"/>
                      </a:endParaRPr>
                    </a:p>
                    <a:p>
                      <a:pPr marL="0" marR="0" lvl="0" indent="0" algn="ctr" defTabSz="960117" rtl="0" eaLnBrk="1" fontAlgn="auto" latinLnBrk="0" hangingPunct="1">
                        <a:lnSpc>
                          <a:spcPct val="100000"/>
                        </a:lnSpc>
                        <a:spcBef>
                          <a:spcPts val="0"/>
                        </a:spcBef>
                        <a:spcAft>
                          <a:spcPts val="0"/>
                        </a:spcAft>
                        <a:buClrTx/>
                        <a:buSzTx/>
                        <a:buFontTx/>
                        <a:buNone/>
                        <a:tabLst/>
                        <a:defRPr/>
                      </a:pPr>
                      <a:r>
                        <a:rPr kumimoji="1" lang="ja-JP" altLang="en-US" sz="1800" b="1" dirty="0">
                          <a:latin typeface="Meiryo UI" panose="020B0604030504040204" pitchFamily="50" charset="-128"/>
                          <a:ea typeface="Meiryo UI" panose="020B0604030504040204" pitchFamily="50" charset="-128"/>
                        </a:rPr>
                        <a:t>改善支援案</a:t>
                      </a:r>
                    </a:p>
                  </a:txBody>
                  <a:tcPr anchor="ctr">
                    <a:solidFill>
                      <a:srgbClr val="FFFF00"/>
                    </a:solidFill>
                  </a:tcPr>
                </a:tc>
                <a:extLst>
                  <a:ext uri="{0D108BD9-81ED-4DB2-BD59-A6C34878D82A}">
                    <a16:rowId xmlns:a16="http://schemas.microsoft.com/office/drawing/2014/main" val="2146117576"/>
                  </a:ext>
                </a:extLst>
              </a:tr>
              <a:tr h="306309">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r>
                        <a:rPr kumimoji="1" lang="ja-JP" altLang="en-US" sz="1400" dirty="0">
                          <a:latin typeface="Meiryo UI" panose="020B0604030504040204" pitchFamily="50" charset="-128"/>
                          <a:ea typeface="Meiryo UI" panose="020B0604030504040204" pitchFamily="50" charset="-128"/>
                        </a:rPr>
                        <a:t>未実施所属</a:t>
                      </a:r>
                    </a:p>
                  </a:txBody>
                  <a:tcPr>
                    <a:solidFill>
                      <a:srgbClr val="FFFF00"/>
                    </a:solidFill>
                  </a:tcPr>
                </a:tc>
                <a:tc>
                  <a:txBody>
                    <a:bodyPr/>
                    <a:lstStyle/>
                    <a:p>
                      <a:pPr algn="ctr"/>
                      <a:r>
                        <a:rPr kumimoji="1" lang="ja-JP" altLang="en-US" sz="1400" dirty="0">
                          <a:latin typeface="Meiryo UI" panose="020B0604030504040204" pitchFamily="50" charset="-128"/>
                          <a:ea typeface="Meiryo UI" panose="020B0604030504040204" pitchFamily="50" charset="-128"/>
                        </a:rPr>
                        <a:t>実施率</a:t>
                      </a:r>
                    </a:p>
                  </a:txBody>
                  <a:tcPr>
                    <a:solidFill>
                      <a:srgbClr val="FFFF00"/>
                    </a:solidFill>
                  </a:tcPr>
                </a:tc>
                <a:tc vMerge="1">
                  <a:txBody>
                    <a:bodyPr/>
                    <a:lstStyle/>
                    <a:p>
                      <a:endParaRPr kumimoji="1" lang="ja-JP" altLang="en-US"/>
                    </a:p>
                  </a:txBody>
                  <a:tcPr/>
                </a:tc>
                <a:extLst>
                  <a:ext uri="{0D108BD9-81ED-4DB2-BD59-A6C34878D82A}">
                    <a16:rowId xmlns:a16="http://schemas.microsoft.com/office/drawing/2014/main" val="3063317508"/>
                  </a:ext>
                </a:extLst>
              </a:tr>
              <a:tr h="683515">
                <a:tc rowSpan="4">
                  <a:txBody>
                    <a:bodyPr/>
                    <a:lstStyle/>
                    <a:p>
                      <a:pPr algn="ctr"/>
                      <a:r>
                        <a:rPr kumimoji="1" lang="ja-JP" altLang="en-US" sz="1800" b="1" dirty="0">
                          <a:latin typeface="Meiryo UI" panose="020B0604030504040204" pitchFamily="50" charset="-128"/>
                          <a:ea typeface="Meiryo UI" panose="020B0604030504040204" pitchFamily="50" charset="-128"/>
                        </a:rPr>
                        <a:t>トイレ</a:t>
                      </a:r>
                      <a:endParaRPr kumimoji="1" lang="en-US" altLang="ja-JP" sz="1800" b="1" dirty="0">
                        <a:latin typeface="Meiryo UI" panose="020B0604030504040204" pitchFamily="50" charset="-128"/>
                        <a:ea typeface="Meiryo UI" panose="020B0604030504040204" pitchFamily="50" charset="-128"/>
                      </a:endParaRPr>
                    </a:p>
                  </a:txBody>
                  <a:tcPr anchor="ctr"/>
                </a:tc>
                <a:tc>
                  <a:txBody>
                    <a:bodyPr/>
                    <a:lstStyle/>
                    <a:p>
                      <a:r>
                        <a:rPr kumimoji="1" lang="ja-JP" altLang="en-US" sz="1600" dirty="0">
                          <a:latin typeface="Meiryo UI" panose="020B0604030504040204" pitchFamily="50" charset="-128"/>
                          <a:ea typeface="Meiryo UI" panose="020B0604030504040204" pitchFamily="50" charset="-128"/>
                        </a:rPr>
                        <a:t>⑩ベビーチェアがある</a:t>
                      </a:r>
                    </a:p>
                  </a:txBody>
                  <a:tcPr/>
                </a:tc>
                <a:tc>
                  <a:txBody>
                    <a:bodyPr/>
                    <a:lstStyle/>
                    <a:p>
                      <a:r>
                        <a:rPr kumimoji="1" lang="ja-JP" altLang="en-US" sz="1600" dirty="0">
                          <a:latin typeface="Meiryo UI" panose="020B0604030504040204" pitchFamily="50" charset="-128"/>
                          <a:ea typeface="Meiryo UI" panose="020B0604030504040204" pitchFamily="50" charset="-128"/>
                        </a:rPr>
                        <a:t>チェアに汚れや破損はないか。</a:t>
                      </a:r>
                    </a:p>
                  </a:txBody>
                  <a:tcPr/>
                </a:tc>
                <a:tc>
                  <a:txBody>
                    <a:bodyPr/>
                    <a:lstStyle/>
                    <a:p>
                      <a:pPr algn="ctr"/>
                      <a:r>
                        <a:rPr kumimoji="1" lang="ja-JP" altLang="en-US" sz="2000" dirty="0">
                          <a:solidFill>
                            <a:srgbClr val="FF0000"/>
                          </a:solidFill>
                          <a:latin typeface="Meiryo UI" panose="020B0604030504040204" pitchFamily="50" charset="-128"/>
                          <a:ea typeface="Meiryo UI" panose="020B0604030504040204" pitchFamily="50" charset="-128"/>
                        </a:rPr>
                        <a:t>０</a:t>
                      </a:r>
                    </a:p>
                  </a:txBody>
                  <a:tcPr anchor="ctr">
                    <a:solidFill>
                      <a:schemeClr val="accent2">
                        <a:lumMod val="20000"/>
                        <a:lumOff val="80000"/>
                      </a:schemeClr>
                    </a:solidFill>
                  </a:tcPr>
                </a:tc>
                <a:tc>
                  <a:txBody>
                    <a:bodyPr/>
                    <a:lstStyle/>
                    <a:p>
                      <a:pPr marL="0" marR="0" lvl="0" indent="0" algn="ctr" defTabSz="960117"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１００％</a:t>
                      </a:r>
                    </a:p>
                  </a:txBody>
                  <a:tcPr anchor="ctr">
                    <a:solidFill>
                      <a:schemeClr val="accent2">
                        <a:lumMod val="20000"/>
                        <a:lumOff val="80000"/>
                      </a:schemeClr>
                    </a:solidFill>
                  </a:tcPr>
                </a:tc>
                <a:tc rowSpan="9">
                  <a:txBody>
                    <a:bodyPr/>
                    <a:lstStyle/>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⑭必要とする来庁者がある場合に、常時気持ちよく使用できるよう、設置している場合は日頃からの点検を依頼。</a:t>
                      </a:r>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⑯昨年度</a:t>
                      </a:r>
                      <a:r>
                        <a:rPr kumimoji="1" lang="ja-JP" altLang="en-US" sz="1600" u="none" dirty="0">
                          <a:latin typeface="Meiryo UI" panose="020B0604030504040204" pitchFamily="50" charset="-128"/>
                          <a:ea typeface="Meiryo UI" panose="020B0604030504040204" pitchFamily="50" charset="-128"/>
                        </a:rPr>
                        <a:t>リニューアルしたコミュニケーションボードの積極的な活用を周知。</a:t>
                      </a: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pPr algn="l"/>
                      <a:r>
                        <a:rPr kumimoji="1" lang="ja-JP" altLang="en-US" sz="1600" dirty="0">
                          <a:latin typeface="Meiryo UI" panose="020B0604030504040204" pitchFamily="50" charset="-128"/>
                          <a:ea typeface="Meiryo UI" panose="020B0604030504040204" pitchFamily="50" charset="-128"/>
                        </a:rPr>
                        <a:t>⑱充電状況や使用年限等の定期点検と必要に応じた更新を依頼。</a:t>
                      </a:r>
                    </a:p>
                  </a:txBody>
                  <a:tcPr/>
                </a:tc>
                <a:extLst>
                  <a:ext uri="{0D108BD9-81ED-4DB2-BD59-A6C34878D82A}">
                    <a16:rowId xmlns:a16="http://schemas.microsoft.com/office/drawing/2014/main" val="1243633595"/>
                  </a:ext>
                </a:extLst>
              </a:tr>
              <a:tr h="683515">
                <a:tc vMerge="1">
                  <a:txBody>
                    <a:bodyPr/>
                    <a:lstStyle/>
                    <a:p>
                      <a:endParaRPr kumimoji="1" lang="en-US" altLang="ja-JP" sz="1200" dirty="0"/>
                    </a:p>
                  </a:txBody>
                  <a:tcPr/>
                </a:tc>
                <a:tc>
                  <a:txBody>
                    <a:bodyPr/>
                    <a:lstStyle/>
                    <a:p>
                      <a:r>
                        <a:rPr kumimoji="1" lang="ja-JP" altLang="en-US" sz="1600" dirty="0">
                          <a:latin typeface="Meiryo UI" panose="020B0604030504040204" pitchFamily="50" charset="-128"/>
                          <a:ea typeface="Meiryo UI" panose="020B0604030504040204" pitchFamily="50" charset="-128"/>
                        </a:rPr>
                        <a:t>⑪乳幼児のおむつを交換できる台がある</a:t>
                      </a:r>
                    </a:p>
                  </a:txBody>
                  <a:tcPr/>
                </a:tc>
                <a:tc>
                  <a:txBody>
                    <a:bodyPr/>
                    <a:lstStyle/>
                    <a:p>
                      <a:r>
                        <a:rPr kumimoji="1" lang="ja-JP" altLang="en-US" sz="1600" dirty="0">
                          <a:latin typeface="Meiryo UI" panose="020B0604030504040204" pitchFamily="50" charset="-128"/>
                          <a:ea typeface="Meiryo UI" panose="020B0604030504040204" pitchFamily="50" charset="-128"/>
                        </a:rPr>
                        <a:t>おむつ台に汚れや破損はないか。</a:t>
                      </a:r>
                    </a:p>
                  </a:txBody>
                  <a:tcPr/>
                </a:tc>
                <a:tc>
                  <a:txBody>
                    <a:bodyPr/>
                    <a:lstStyle/>
                    <a:p>
                      <a:pPr algn="ctr"/>
                      <a:r>
                        <a:rPr kumimoji="1" lang="ja-JP" altLang="en-US" sz="2000" dirty="0">
                          <a:solidFill>
                            <a:srgbClr val="FF0000"/>
                          </a:solidFill>
                          <a:latin typeface="Meiryo UI" panose="020B0604030504040204" pitchFamily="50" charset="-128"/>
                          <a:ea typeface="Meiryo UI" panose="020B0604030504040204" pitchFamily="50" charset="-128"/>
                        </a:rPr>
                        <a:t>０</a:t>
                      </a:r>
                    </a:p>
                  </a:txBody>
                  <a:tcPr anchor="ctr">
                    <a:solidFill>
                      <a:schemeClr val="accent2">
                        <a:lumMod val="20000"/>
                        <a:lumOff val="80000"/>
                      </a:schemeClr>
                    </a:solidFill>
                  </a:tcPr>
                </a:tc>
                <a:tc>
                  <a:txBody>
                    <a:bodyPr/>
                    <a:lstStyle/>
                    <a:p>
                      <a:pPr marL="0" marR="0" lvl="0" indent="0" algn="ctr" defTabSz="960117"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１００％</a:t>
                      </a:r>
                    </a:p>
                  </a:txBody>
                  <a:tcPr anchor="ctr">
                    <a:solidFill>
                      <a:schemeClr val="accent2">
                        <a:lumMod val="20000"/>
                        <a:lumOff val="80000"/>
                      </a:schemeClr>
                    </a:solidFill>
                  </a:tcPr>
                </a:tc>
                <a:tc vMerge="1">
                  <a:txBody>
                    <a:bodyPr/>
                    <a:lstStyle/>
                    <a:p>
                      <a:endParaRPr kumimoji="1" lang="ja-JP" altLang="en-US" dirty="0"/>
                    </a:p>
                  </a:txBody>
                  <a:tcPr/>
                </a:tc>
                <a:extLst>
                  <a:ext uri="{0D108BD9-81ED-4DB2-BD59-A6C34878D82A}">
                    <a16:rowId xmlns:a16="http://schemas.microsoft.com/office/drawing/2014/main" val="1176250873"/>
                  </a:ext>
                </a:extLst>
              </a:tr>
              <a:tr h="1050700">
                <a:tc vMerge="1">
                  <a:txBody>
                    <a:bodyPr/>
                    <a:lstStyle/>
                    <a:p>
                      <a:endParaRPr kumimoji="1" lang="en-US" altLang="ja-JP" sz="1200" dirty="0"/>
                    </a:p>
                  </a:txBody>
                  <a:tcPr/>
                </a:tc>
                <a:tc>
                  <a:txBody>
                    <a:bodyPr/>
                    <a:lstStyle/>
                    <a:p>
                      <a:r>
                        <a:rPr kumimoji="1" lang="ja-JP" altLang="en-US" sz="1600" dirty="0">
                          <a:latin typeface="Meiryo UI" panose="020B0604030504040204" pitchFamily="50" charset="-128"/>
                          <a:ea typeface="Meiryo UI" panose="020B0604030504040204" pitchFamily="50" charset="-128"/>
                        </a:rPr>
                        <a:t>⑫オストメイト対応トイレがある</a:t>
                      </a:r>
                    </a:p>
                  </a:txBody>
                  <a:tcPr/>
                </a:tc>
                <a:tc>
                  <a:txBody>
                    <a:bodyPr/>
                    <a:lstStyle/>
                    <a:p>
                      <a:r>
                        <a:rPr kumimoji="1" lang="ja-JP" altLang="en-US" sz="1600" dirty="0">
                          <a:latin typeface="Meiryo UI" panose="020B0604030504040204" pitchFamily="50" charset="-128"/>
                          <a:ea typeface="Meiryo UI" panose="020B0604030504040204" pitchFamily="50" charset="-128"/>
                        </a:rPr>
                        <a:t>鏡が汚れたり曇ったりしていないか。衣服をかけるフックが破損していないか。器具が衛生的に管理されているか。</a:t>
                      </a:r>
                    </a:p>
                  </a:txBody>
                  <a:tcPr/>
                </a:tc>
                <a:tc>
                  <a:txBody>
                    <a:bodyPr/>
                    <a:lstStyle/>
                    <a:p>
                      <a:pPr algn="ctr"/>
                      <a:r>
                        <a:rPr kumimoji="1" lang="ja-JP" altLang="en-US" sz="2000" dirty="0">
                          <a:solidFill>
                            <a:srgbClr val="FF0000"/>
                          </a:solidFill>
                          <a:latin typeface="Meiryo UI" panose="020B0604030504040204" pitchFamily="50" charset="-128"/>
                          <a:ea typeface="Meiryo UI" panose="020B0604030504040204" pitchFamily="50" charset="-128"/>
                        </a:rPr>
                        <a:t>０</a:t>
                      </a:r>
                    </a:p>
                  </a:txBody>
                  <a:tcPr anchor="ctr">
                    <a:solidFill>
                      <a:schemeClr val="accent2">
                        <a:lumMod val="20000"/>
                        <a:lumOff val="80000"/>
                      </a:schemeClr>
                    </a:solidFill>
                  </a:tcPr>
                </a:tc>
                <a:tc>
                  <a:txBody>
                    <a:bodyPr/>
                    <a:lstStyle/>
                    <a:p>
                      <a:pPr marL="0" marR="0" lvl="0" indent="0" algn="ctr" defTabSz="960117"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１００％</a:t>
                      </a:r>
                    </a:p>
                  </a:txBody>
                  <a:tcPr anchor="ctr">
                    <a:solidFill>
                      <a:schemeClr val="accent2">
                        <a:lumMod val="20000"/>
                        <a:lumOff val="80000"/>
                      </a:schemeClr>
                    </a:solidFill>
                  </a:tcPr>
                </a:tc>
                <a:tc vMerge="1">
                  <a:txBody>
                    <a:bodyPr/>
                    <a:lstStyle/>
                    <a:p>
                      <a:endParaRPr kumimoji="1" lang="ja-JP" altLang="en-US" dirty="0"/>
                    </a:p>
                  </a:txBody>
                  <a:tcPr/>
                </a:tc>
                <a:extLst>
                  <a:ext uri="{0D108BD9-81ED-4DB2-BD59-A6C34878D82A}">
                    <a16:rowId xmlns:a16="http://schemas.microsoft.com/office/drawing/2014/main" val="1255711421"/>
                  </a:ext>
                </a:extLst>
              </a:tr>
              <a:tr h="810540">
                <a:tc vMerge="1">
                  <a:txBody>
                    <a:bodyPr/>
                    <a:lstStyle/>
                    <a:p>
                      <a:endParaRPr kumimoji="1" lang="en-US" altLang="ja-JP" sz="1200" dirty="0"/>
                    </a:p>
                  </a:txBody>
                  <a:tcPr/>
                </a:tc>
                <a:tc>
                  <a:txBody>
                    <a:bodyPr/>
                    <a:lstStyle/>
                    <a:p>
                      <a:r>
                        <a:rPr kumimoji="1" lang="ja-JP" altLang="en-US" sz="1600" dirty="0">
                          <a:latin typeface="Meiryo UI" panose="020B0604030504040204" pitchFamily="50" charset="-128"/>
                          <a:ea typeface="Meiryo UI" panose="020B0604030504040204" pitchFamily="50" charset="-128"/>
                        </a:rPr>
                        <a:t>⑬トイレに緊急通報装置がある</a:t>
                      </a:r>
                    </a:p>
                  </a:txBody>
                  <a:tcPr/>
                </a:tc>
                <a:tc>
                  <a:txBody>
                    <a:bodyPr/>
                    <a:lstStyle/>
                    <a:p>
                      <a:r>
                        <a:rPr kumimoji="1" lang="ja-JP" altLang="en-US" sz="1600" dirty="0">
                          <a:latin typeface="Meiryo UI" panose="020B0604030504040204" pitchFamily="50" charset="-128"/>
                          <a:ea typeface="Meiryo UI" panose="020B0604030504040204" pitchFamily="50" charset="-128"/>
                        </a:rPr>
                        <a:t>使用可能な状態になっているか。作動された場合の音声や対応の手順等を職員が理解しているか。</a:t>
                      </a:r>
                    </a:p>
                  </a:txBody>
                  <a:tcPr/>
                </a:tc>
                <a:tc>
                  <a:txBody>
                    <a:bodyPr/>
                    <a:lstStyle/>
                    <a:p>
                      <a:pPr algn="ctr"/>
                      <a:r>
                        <a:rPr kumimoji="1" lang="ja-JP" altLang="en-US" sz="2000" dirty="0">
                          <a:solidFill>
                            <a:srgbClr val="FF0000"/>
                          </a:solidFill>
                          <a:latin typeface="Meiryo UI" panose="020B0604030504040204" pitchFamily="50" charset="-128"/>
                          <a:ea typeface="Meiryo UI" panose="020B0604030504040204" pitchFamily="50" charset="-128"/>
                        </a:rPr>
                        <a:t>０</a:t>
                      </a:r>
                    </a:p>
                  </a:txBody>
                  <a:tcPr anchor="ctr">
                    <a:solidFill>
                      <a:schemeClr val="accent2">
                        <a:lumMod val="20000"/>
                        <a:lumOff val="80000"/>
                      </a:schemeClr>
                    </a:solidFill>
                  </a:tcPr>
                </a:tc>
                <a:tc>
                  <a:txBody>
                    <a:bodyPr/>
                    <a:lstStyle/>
                    <a:p>
                      <a:pPr marL="0" marR="0" lvl="0" indent="0" algn="ctr" defTabSz="960117"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１００％</a:t>
                      </a:r>
                    </a:p>
                  </a:txBody>
                  <a:tcPr anchor="ctr">
                    <a:solidFill>
                      <a:schemeClr val="accent2">
                        <a:lumMod val="20000"/>
                        <a:lumOff val="80000"/>
                      </a:schemeClr>
                    </a:solidFill>
                  </a:tcPr>
                </a:tc>
                <a:tc vMerge="1">
                  <a:txBody>
                    <a:bodyPr/>
                    <a:lstStyle/>
                    <a:p>
                      <a:endParaRPr kumimoji="1" lang="ja-JP" altLang="en-US" dirty="0"/>
                    </a:p>
                  </a:txBody>
                  <a:tcPr/>
                </a:tc>
                <a:extLst>
                  <a:ext uri="{0D108BD9-81ED-4DB2-BD59-A6C34878D82A}">
                    <a16:rowId xmlns:a16="http://schemas.microsoft.com/office/drawing/2014/main" val="145788143"/>
                  </a:ext>
                </a:extLst>
              </a:tr>
              <a:tr h="810540">
                <a:tc rowSpan="5">
                  <a:txBody>
                    <a:bodyPr/>
                    <a:lstStyle/>
                    <a:p>
                      <a:pPr algn="ctr"/>
                      <a:r>
                        <a:rPr kumimoji="1" lang="ja-JP" altLang="en-US" sz="1800" b="1" dirty="0">
                          <a:latin typeface="Meiryo UI" panose="020B0604030504040204" pitchFamily="50" charset="-128"/>
                          <a:ea typeface="Meiryo UI" panose="020B0604030504040204" pitchFamily="50" charset="-128"/>
                        </a:rPr>
                        <a:t>その他</a:t>
                      </a:r>
                    </a:p>
                  </a:txBody>
                  <a:tcPr anchor="ctr"/>
                </a:tc>
                <a:tc>
                  <a:txBody>
                    <a:bodyPr/>
                    <a:lstStyle/>
                    <a:p>
                      <a:r>
                        <a:rPr kumimoji="1" lang="ja-JP" altLang="en-US" sz="1600" dirty="0">
                          <a:latin typeface="Meiryo UI" panose="020B0604030504040204" pitchFamily="50" charset="-128"/>
                          <a:ea typeface="Meiryo UI" panose="020B0604030504040204" pitchFamily="50" charset="-128"/>
                        </a:rPr>
                        <a:t>⑭授乳室がある</a:t>
                      </a:r>
                    </a:p>
                  </a:txBody>
                  <a:tcPr/>
                </a:tc>
                <a:tc>
                  <a:txBody>
                    <a:bodyPr/>
                    <a:lstStyle/>
                    <a:p>
                      <a:r>
                        <a:rPr kumimoji="1" lang="ja-JP" altLang="en-US" sz="1600" dirty="0">
                          <a:latin typeface="Meiryo UI" panose="020B0604030504040204" pitchFamily="50" charset="-128"/>
                          <a:ea typeface="Meiryo UI" panose="020B0604030504040204" pitchFamily="50" charset="-128"/>
                        </a:rPr>
                        <a:t>お湯の提供の可否や手洗い場、おむつ交換の場所がわかりやすく表示されているか。</a:t>
                      </a:r>
                    </a:p>
                  </a:txBody>
                  <a:tcPr/>
                </a:tc>
                <a:tc>
                  <a:txBody>
                    <a:bodyPr/>
                    <a:lstStyle/>
                    <a:p>
                      <a:pPr algn="ctr"/>
                      <a:r>
                        <a:rPr kumimoji="1" lang="ja-JP" altLang="en-US" sz="2000" dirty="0">
                          <a:latin typeface="Meiryo UI" panose="020B0604030504040204" pitchFamily="50" charset="-128"/>
                          <a:ea typeface="Meiryo UI" panose="020B0604030504040204" pitchFamily="50" charset="-128"/>
                        </a:rPr>
                        <a:t>１</a:t>
                      </a:r>
                    </a:p>
                  </a:txBody>
                  <a:tcPr anchor="ctr">
                    <a:solidFill>
                      <a:schemeClr val="bg1"/>
                    </a:solidFill>
                  </a:tcPr>
                </a:tc>
                <a:tc>
                  <a:txBody>
                    <a:bodyPr/>
                    <a:lstStyle/>
                    <a:p>
                      <a:pPr algn="ctr"/>
                      <a:r>
                        <a:rPr kumimoji="1" lang="ja-JP" altLang="en-US" sz="2000" dirty="0">
                          <a:latin typeface="Meiryo UI" panose="020B0604030504040204" pitchFamily="50" charset="-128"/>
                          <a:ea typeface="Meiryo UI" panose="020B0604030504040204" pitchFamily="50" charset="-128"/>
                        </a:rPr>
                        <a:t>９９％</a:t>
                      </a:r>
                    </a:p>
                  </a:txBody>
                  <a:tcPr anchor="ctr">
                    <a:solidFill>
                      <a:schemeClr val="bg1"/>
                    </a:solidFill>
                  </a:tcPr>
                </a:tc>
                <a:tc vMerge="1">
                  <a:txBody>
                    <a:bodyPr/>
                    <a:lstStyle/>
                    <a:p>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385946447"/>
                  </a:ext>
                </a:extLst>
              </a:tr>
              <a:tr h="810540">
                <a:tc vMerge="1">
                  <a:txBody>
                    <a:bodyPr/>
                    <a:lstStyle/>
                    <a:p>
                      <a:pPr algn="r"/>
                      <a:endParaRPr kumimoji="1" lang="ja-JP" altLang="en-US" dirty="0"/>
                    </a:p>
                  </a:txBody>
                  <a:tcPr/>
                </a:tc>
                <a:tc>
                  <a:txBody>
                    <a:bodyPr/>
                    <a:lstStyle/>
                    <a:p>
                      <a:pPr algn="l"/>
                      <a:r>
                        <a:rPr kumimoji="1" lang="ja-JP" altLang="en-US" sz="1600" dirty="0">
                          <a:latin typeface="Meiryo UI" panose="020B0604030504040204" pitchFamily="50" charset="-128"/>
                          <a:ea typeface="Meiryo UI" panose="020B0604030504040204" pitchFamily="50" charset="-128"/>
                        </a:rPr>
                        <a:t>⑮プレイコーナー・託児室がある</a:t>
                      </a:r>
                      <a:endParaRPr kumimoji="1" lang="en-US" altLang="ja-JP" sz="1600" dirty="0">
                        <a:latin typeface="Meiryo UI" panose="020B0604030504040204" pitchFamily="50" charset="-128"/>
                        <a:ea typeface="Meiryo UI" panose="020B0604030504040204" pitchFamily="50" charset="-128"/>
                      </a:endParaRPr>
                    </a:p>
                  </a:txBody>
                  <a:tcPr/>
                </a:tc>
                <a:tc>
                  <a:txBody>
                    <a:bodyPr/>
                    <a:lstStyle/>
                    <a:p>
                      <a:pPr algn="l"/>
                      <a:r>
                        <a:rPr kumimoji="1" lang="ja-JP" altLang="en-US" sz="1600" dirty="0">
                          <a:latin typeface="Meiryo UI" panose="020B0604030504040204" pitchFamily="50" charset="-128"/>
                          <a:ea typeface="Meiryo UI" panose="020B0604030504040204" pitchFamily="50" charset="-128"/>
                        </a:rPr>
                        <a:t>プレイコーナーの有無について周知できているか。衛生的に管理されているか。</a:t>
                      </a:r>
                      <a:endParaRPr kumimoji="1" lang="en-US" altLang="ja-JP" sz="16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2000" dirty="0">
                          <a:solidFill>
                            <a:srgbClr val="FF0000"/>
                          </a:solidFill>
                          <a:latin typeface="Meiryo UI" panose="020B0604030504040204" pitchFamily="50" charset="-128"/>
                          <a:ea typeface="Meiryo UI" panose="020B0604030504040204" pitchFamily="50" charset="-128"/>
                        </a:rPr>
                        <a:t>０</a:t>
                      </a:r>
                    </a:p>
                  </a:txBody>
                  <a:tcPr anchor="ctr">
                    <a:solidFill>
                      <a:schemeClr val="accent2">
                        <a:lumMod val="20000"/>
                        <a:lumOff val="80000"/>
                      </a:schemeClr>
                    </a:solidFill>
                  </a:tcPr>
                </a:tc>
                <a:tc>
                  <a:txBody>
                    <a:bodyPr/>
                    <a:lstStyle/>
                    <a:p>
                      <a:pPr marL="0" marR="0" lvl="0" indent="0" algn="ctr" defTabSz="960117"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１００％</a:t>
                      </a:r>
                    </a:p>
                  </a:txBody>
                  <a:tcPr anchor="ctr">
                    <a:solidFill>
                      <a:schemeClr val="accent2">
                        <a:lumMod val="20000"/>
                        <a:lumOff val="80000"/>
                      </a:schemeClr>
                    </a:solidFill>
                  </a:tcPr>
                </a:tc>
                <a:tc vMerge="1">
                  <a:txBody>
                    <a:bodyPr/>
                    <a:lstStyle/>
                    <a:p>
                      <a:pPr algn="r"/>
                      <a:endParaRPr kumimoji="1" lang="ja-JP" altLang="en-US" dirty="0"/>
                    </a:p>
                  </a:txBody>
                  <a:tcPr/>
                </a:tc>
                <a:extLst>
                  <a:ext uri="{0D108BD9-81ED-4DB2-BD59-A6C34878D82A}">
                    <a16:rowId xmlns:a16="http://schemas.microsoft.com/office/drawing/2014/main" val="1641663433"/>
                  </a:ext>
                </a:extLst>
              </a:tr>
              <a:tr h="1005929">
                <a:tc vMerge="1">
                  <a:txBody>
                    <a:bodyPr/>
                    <a:lstStyle/>
                    <a:p>
                      <a:pPr algn="r"/>
                      <a:endParaRPr kumimoji="1" lang="ja-JP" altLang="en-US" dirty="0"/>
                    </a:p>
                  </a:txBody>
                  <a:tcPr/>
                </a:tc>
                <a:tc>
                  <a:txBody>
                    <a:bodyPr/>
                    <a:lstStyle/>
                    <a:p>
                      <a:pPr algn="l"/>
                      <a:r>
                        <a:rPr kumimoji="1" lang="ja-JP" altLang="en-US" sz="1600" dirty="0">
                          <a:latin typeface="Meiryo UI" panose="020B0604030504040204" pitchFamily="50" charset="-128"/>
                          <a:ea typeface="Meiryo UI" panose="020B0604030504040204" pitchFamily="50" charset="-128"/>
                        </a:rPr>
                        <a:t>⑯筆談ボード・コミュニケーションボード等の情報支援用具がある</a:t>
                      </a:r>
                    </a:p>
                  </a:txBody>
                  <a:tcPr/>
                </a:tc>
                <a:tc>
                  <a:txBody>
                    <a:bodyPr/>
                    <a:lstStyle/>
                    <a:p>
                      <a:pPr algn="l"/>
                      <a:r>
                        <a:rPr kumimoji="1" lang="ja-JP" altLang="en-US" sz="1600" dirty="0">
                          <a:latin typeface="Meiryo UI" panose="020B0604030504040204" pitchFamily="50" charset="-128"/>
                          <a:ea typeface="Meiryo UI" panose="020B0604030504040204" pitchFamily="50" charset="-128"/>
                        </a:rPr>
                        <a:t>建物内の全職員が配置場所を把握し、使用できるか。用具は使用できる状態か。</a:t>
                      </a:r>
                    </a:p>
                  </a:txBody>
                  <a:tcPr/>
                </a:tc>
                <a:tc>
                  <a:txBody>
                    <a:bodyPr/>
                    <a:lstStyle/>
                    <a:p>
                      <a:pPr algn="ctr"/>
                      <a:r>
                        <a:rPr kumimoji="1" lang="ja-JP" altLang="en-US" sz="2000" dirty="0">
                          <a:latin typeface="Meiryo UI" panose="020B0604030504040204" pitchFamily="50" charset="-128"/>
                          <a:ea typeface="Meiryo UI" panose="020B0604030504040204" pitchFamily="50" charset="-128"/>
                        </a:rPr>
                        <a:t>６</a:t>
                      </a:r>
                    </a:p>
                  </a:txBody>
                  <a:tcPr anchor="ctr">
                    <a:solidFill>
                      <a:schemeClr val="bg1"/>
                    </a:solidFill>
                  </a:tcPr>
                </a:tc>
                <a:tc>
                  <a:txBody>
                    <a:bodyPr/>
                    <a:lstStyle/>
                    <a:p>
                      <a:pPr algn="ctr"/>
                      <a:r>
                        <a:rPr kumimoji="1" lang="ja-JP" altLang="en-US" sz="2000" dirty="0">
                          <a:latin typeface="Meiryo UI" panose="020B0604030504040204" pitchFamily="50" charset="-128"/>
                          <a:ea typeface="Meiryo UI" panose="020B0604030504040204" pitchFamily="50" charset="-128"/>
                        </a:rPr>
                        <a:t>９９％</a:t>
                      </a:r>
                    </a:p>
                  </a:txBody>
                  <a:tcPr anchor="ctr">
                    <a:solidFill>
                      <a:schemeClr val="bg1"/>
                    </a:solidFill>
                  </a:tcPr>
                </a:tc>
                <a:tc vMerge="1">
                  <a:txBody>
                    <a:bodyPr/>
                    <a:lstStyle/>
                    <a:p>
                      <a:pPr algn="r"/>
                      <a:endParaRPr kumimoji="1" lang="ja-JP" altLang="en-US" dirty="0"/>
                    </a:p>
                  </a:txBody>
                  <a:tcPr/>
                </a:tc>
                <a:extLst>
                  <a:ext uri="{0D108BD9-81ED-4DB2-BD59-A6C34878D82A}">
                    <a16:rowId xmlns:a16="http://schemas.microsoft.com/office/drawing/2014/main" val="520357582"/>
                  </a:ext>
                </a:extLst>
              </a:tr>
              <a:tr h="728824">
                <a:tc vMerge="1">
                  <a:txBody>
                    <a:bodyPr/>
                    <a:lstStyle/>
                    <a:p>
                      <a:endParaRPr kumimoji="1" lang="ja-JP" altLang="en-US"/>
                    </a:p>
                  </a:txBody>
                  <a:tcPr/>
                </a:tc>
                <a:tc>
                  <a:txBody>
                    <a:bodyPr/>
                    <a:lstStyle/>
                    <a:p>
                      <a:pPr algn="l"/>
                      <a:r>
                        <a:rPr kumimoji="1" lang="ja-JP" altLang="en-US" sz="1600" dirty="0">
                          <a:latin typeface="Meiryo UI" panose="020B0604030504040204" pitchFamily="50" charset="-128"/>
                          <a:ea typeface="Meiryo UI" panose="020B0604030504040204" pitchFamily="50" charset="-128"/>
                        </a:rPr>
                        <a:t>⑰補聴機器（磁気ループなど）等がある</a:t>
                      </a:r>
                    </a:p>
                  </a:txBody>
                  <a:tcPr/>
                </a:tc>
                <a:tc>
                  <a:txBody>
                    <a:bodyPr/>
                    <a:lstStyle/>
                    <a:p>
                      <a:pPr algn="l"/>
                      <a:r>
                        <a:rPr kumimoji="1" lang="ja-JP" altLang="en-US" sz="1600" dirty="0">
                          <a:latin typeface="Meiryo UI" panose="020B0604030504040204" pitchFamily="50" charset="-128"/>
                          <a:ea typeface="Meiryo UI" panose="020B0604030504040204" pitchFamily="50" charset="-128"/>
                        </a:rPr>
                        <a:t>使用できる職員が複数名いるか。</a:t>
                      </a:r>
                    </a:p>
                  </a:txBody>
                  <a:tcPr/>
                </a:tc>
                <a:tc>
                  <a:txBody>
                    <a:bodyPr/>
                    <a:lstStyle/>
                    <a:p>
                      <a:pPr algn="ctr"/>
                      <a:r>
                        <a:rPr kumimoji="1" lang="ja-JP" altLang="en-US" sz="2000" dirty="0">
                          <a:solidFill>
                            <a:srgbClr val="FF0000"/>
                          </a:solidFill>
                          <a:latin typeface="Meiryo UI" panose="020B0604030504040204" pitchFamily="50" charset="-128"/>
                          <a:ea typeface="Meiryo UI" panose="020B0604030504040204" pitchFamily="50" charset="-128"/>
                        </a:rPr>
                        <a:t>０</a:t>
                      </a:r>
                    </a:p>
                  </a:txBody>
                  <a:tcPr anchor="ctr">
                    <a:solidFill>
                      <a:schemeClr val="accent2">
                        <a:lumMod val="20000"/>
                        <a:lumOff val="80000"/>
                      </a:schemeClr>
                    </a:solidFill>
                  </a:tcPr>
                </a:tc>
                <a:tc>
                  <a:txBody>
                    <a:bodyPr/>
                    <a:lstStyle/>
                    <a:p>
                      <a:pPr marL="0" marR="0" lvl="0" indent="0" algn="ctr" defTabSz="960117"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１００％</a:t>
                      </a:r>
                    </a:p>
                  </a:txBody>
                  <a:tcPr anchor="ctr">
                    <a:solidFill>
                      <a:schemeClr val="accent2">
                        <a:lumMod val="20000"/>
                        <a:lumOff val="80000"/>
                      </a:schemeClr>
                    </a:solidFill>
                  </a:tcPr>
                </a:tc>
                <a:tc vMerge="1">
                  <a:txBody>
                    <a:bodyPr/>
                    <a:lstStyle/>
                    <a:p>
                      <a:endParaRPr kumimoji="1" lang="ja-JP" altLang="en-US" dirty="0"/>
                    </a:p>
                  </a:txBody>
                  <a:tcPr/>
                </a:tc>
                <a:extLst>
                  <a:ext uri="{0D108BD9-81ED-4DB2-BD59-A6C34878D82A}">
                    <a16:rowId xmlns:a16="http://schemas.microsoft.com/office/drawing/2014/main" val="584494752"/>
                  </a:ext>
                </a:extLst>
              </a:tr>
              <a:tr h="1050700">
                <a:tc vMerge="1">
                  <a:txBody>
                    <a:bodyPr/>
                    <a:lstStyle/>
                    <a:p>
                      <a:pPr algn="l"/>
                      <a:endParaRPr kumimoji="1" lang="en-US" altLang="ja-JP" sz="1200" dirty="0"/>
                    </a:p>
                  </a:txBody>
                  <a:tcPr/>
                </a:tc>
                <a:tc>
                  <a:txBody>
                    <a:bodyPr/>
                    <a:lstStyle/>
                    <a:p>
                      <a:pPr algn="l"/>
                      <a:r>
                        <a:rPr kumimoji="1" lang="ja-JP" altLang="en-US" sz="1600" dirty="0">
                          <a:latin typeface="Meiryo UI" panose="020B0604030504040204" pitchFamily="50" charset="-128"/>
                          <a:ea typeface="Meiryo UI" panose="020B0604030504040204" pitchFamily="50" charset="-128"/>
                        </a:rPr>
                        <a:t>⑱ＡＥＤ（自動体外式除細動器）を設置している</a:t>
                      </a:r>
                    </a:p>
                  </a:txBody>
                  <a:tcPr/>
                </a:tc>
                <a:tc>
                  <a:txBody>
                    <a:bodyPr/>
                    <a:lstStyle/>
                    <a:p>
                      <a:pPr algn="l"/>
                      <a:r>
                        <a:rPr kumimoji="1" lang="ja-JP" altLang="en-US" sz="1600" dirty="0">
                          <a:latin typeface="Meiryo UI" panose="020B0604030504040204" pitchFamily="50" charset="-128"/>
                          <a:ea typeface="Meiryo UI" panose="020B0604030504040204" pitchFamily="50" charset="-128"/>
                        </a:rPr>
                        <a:t>建物内の全職員が配置場所を把握し、使用できる職員が複数名いるか。充電や使用年限が切れていないか。</a:t>
                      </a:r>
                    </a:p>
                  </a:txBody>
                  <a:tcPr/>
                </a:tc>
                <a:tc>
                  <a:txBody>
                    <a:bodyPr/>
                    <a:lstStyle/>
                    <a:p>
                      <a:pPr algn="ctr"/>
                      <a:r>
                        <a:rPr kumimoji="1" lang="ja-JP" altLang="en-US" sz="2000" dirty="0">
                          <a:latin typeface="Meiryo UI" panose="020B0604030504040204" pitchFamily="50" charset="-128"/>
                          <a:ea typeface="Meiryo UI" panose="020B0604030504040204" pitchFamily="50" charset="-128"/>
                        </a:rPr>
                        <a:t>５</a:t>
                      </a:r>
                    </a:p>
                  </a:txBody>
                  <a:tcPr anchor="ctr">
                    <a:solidFill>
                      <a:schemeClr val="bg1"/>
                    </a:solidFill>
                  </a:tcPr>
                </a:tc>
                <a:tc>
                  <a:txBody>
                    <a:bodyPr/>
                    <a:lstStyle/>
                    <a:p>
                      <a:pPr algn="ctr"/>
                      <a:r>
                        <a:rPr kumimoji="1" lang="ja-JP" altLang="en-US" sz="2000" dirty="0">
                          <a:latin typeface="Meiryo UI" panose="020B0604030504040204" pitchFamily="50" charset="-128"/>
                          <a:ea typeface="Meiryo UI" panose="020B0604030504040204" pitchFamily="50" charset="-128"/>
                        </a:rPr>
                        <a:t>９９％</a:t>
                      </a:r>
                    </a:p>
                  </a:txBody>
                  <a:tcPr anchor="ctr">
                    <a:solidFill>
                      <a:schemeClr val="bg1"/>
                    </a:solidFill>
                  </a:tcPr>
                </a:tc>
                <a:tc vMerge="1">
                  <a:txBody>
                    <a:bodyPr/>
                    <a:lstStyle/>
                    <a:p>
                      <a:pPr algn="l"/>
                      <a:endParaRPr kumimoji="1" lang="ja-JP" altLang="en-US" sz="16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895034683"/>
                  </a:ext>
                </a:extLst>
              </a:tr>
            </a:tbl>
          </a:graphicData>
        </a:graphic>
      </p:graphicFrame>
      <p:sp>
        <p:nvSpPr>
          <p:cNvPr id="7" name="テキスト ボックス 6">
            <a:extLst>
              <a:ext uri="{FF2B5EF4-FFF2-40B4-BE49-F238E27FC236}">
                <a16:creationId xmlns:a16="http://schemas.microsoft.com/office/drawing/2014/main" id="{D8A6F76C-B613-43A5-BAEA-47E2D1244287}"/>
              </a:ext>
            </a:extLst>
          </p:cNvPr>
          <p:cNvSpPr txBox="1"/>
          <p:nvPr/>
        </p:nvSpPr>
        <p:spPr>
          <a:xfrm>
            <a:off x="15948" y="-13586"/>
            <a:ext cx="12801600" cy="892552"/>
          </a:xfrm>
          <a:prstGeom prst="rect">
            <a:avLst/>
          </a:prstGeom>
          <a:solidFill>
            <a:srgbClr val="0099CC"/>
          </a:solidFill>
        </p:spPr>
        <p:txBody>
          <a:bodyPr wrap="square" rtlCol="0">
            <a:spAutoFit/>
          </a:bodyPr>
          <a:lstStyle/>
          <a:p>
            <a:pPr algn="ctr"/>
            <a:r>
              <a:rPr kumimoji="1" lang="ja-JP" altLang="en-US" sz="2800" b="1" dirty="0">
                <a:solidFill>
                  <a:schemeClr val="bg1"/>
                </a:solidFill>
                <a:latin typeface="Meiryo UI" panose="020B0604030504040204" pitchFamily="50" charset="-128"/>
                <a:ea typeface="Meiryo UI" panose="020B0604030504040204" pitchFamily="50" charset="-128"/>
              </a:rPr>
              <a:t>第７次率先行動計画取組状況（</a:t>
            </a:r>
            <a:r>
              <a:rPr kumimoji="1" lang="en-US" altLang="ja-JP" sz="2800" b="1" dirty="0">
                <a:solidFill>
                  <a:schemeClr val="bg1"/>
                </a:solidFill>
                <a:latin typeface="Meiryo UI" panose="020B0604030504040204" pitchFamily="50" charset="-128"/>
                <a:ea typeface="Meiryo UI" panose="020B0604030504040204" pitchFamily="50" charset="-128"/>
              </a:rPr>
              <a:t>R4</a:t>
            </a:r>
            <a:r>
              <a:rPr kumimoji="1" lang="ja-JP" altLang="en-US" sz="2800" b="1" dirty="0">
                <a:solidFill>
                  <a:schemeClr val="bg1"/>
                </a:solidFill>
                <a:latin typeface="Meiryo UI" panose="020B0604030504040204" pitchFamily="50" charset="-128"/>
                <a:ea typeface="Meiryo UI" panose="020B0604030504040204" pitchFamily="50" charset="-128"/>
              </a:rPr>
              <a:t>年度）について</a:t>
            </a:r>
            <a:endParaRPr kumimoji="1" lang="en-US" altLang="ja-JP" sz="2800" b="1" dirty="0">
              <a:solidFill>
                <a:schemeClr val="bg1"/>
              </a:solidFill>
              <a:latin typeface="Meiryo UI" panose="020B0604030504040204" pitchFamily="50" charset="-128"/>
              <a:ea typeface="Meiryo UI" panose="020B0604030504040204" pitchFamily="50" charset="-128"/>
            </a:endParaRPr>
          </a:p>
          <a:p>
            <a:pPr algn="ctr"/>
            <a:r>
              <a:rPr kumimoji="1" lang="ja-JP" altLang="en-US" sz="1800" b="1" dirty="0">
                <a:solidFill>
                  <a:schemeClr val="bg1"/>
                </a:solidFill>
                <a:latin typeface="Meiryo UI" panose="020B0604030504040204" pitchFamily="50" charset="-128"/>
                <a:ea typeface="Meiryo UI" panose="020B0604030504040204" pitchFamily="50" charset="-128"/>
              </a:rPr>
              <a:t>　</a:t>
            </a:r>
            <a:r>
              <a:rPr lang="ja-JP" altLang="en-US" sz="2400" dirty="0">
                <a:solidFill>
                  <a:schemeClr val="bg1"/>
                </a:solidFill>
                <a:latin typeface="Meiryo UI" panose="020B0604030504040204" pitchFamily="50" charset="-128"/>
                <a:ea typeface="Meiryo UI" panose="020B0604030504040204" pitchFamily="50" charset="-128"/>
              </a:rPr>
              <a:t>（県立施設・県庁舎ユニバーサル関連設備の点検調査結果）</a:t>
            </a:r>
            <a:r>
              <a:rPr kumimoji="1" lang="ja-JP" altLang="en-US" sz="2400" b="1" dirty="0">
                <a:solidFill>
                  <a:schemeClr val="bg1"/>
                </a:solidFill>
                <a:latin typeface="Meiryo UI" panose="020B0604030504040204" pitchFamily="50" charset="-128"/>
                <a:ea typeface="Meiryo UI" panose="020B0604030504040204" pitchFamily="50" charset="-128"/>
              </a:rPr>
              <a:t>　</a:t>
            </a:r>
            <a:endParaRPr kumimoji="1" lang="ja-JP" altLang="en-US" sz="2400"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15858961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プレゼンテーション1" id="{A792722A-4F95-4ECF-9749-318595CDB7F6}" vid="{731BDA0F-136C-442D-B7DC-3F6D557576C0}"/>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2008</TotalTime>
  <Words>1893</Words>
  <Application>Microsoft Office PowerPoint</Application>
  <PresentationFormat>A3 297x420 mm</PresentationFormat>
  <Paragraphs>255</Paragraphs>
  <Slides>5</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5</vt:i4>
      </vt:variant>
    </vt:vector>
  </HeadingPairs>
  <TitlesOfParts>
    <vt:vector size="14" baseType="lpstr">
      <vt:lpstr>Meiryo UI</vt:lpstr>
      <vt:lpstr>ＭＳ Ｐゴシック</vt:lpstr>
      <vt:lpstr>ＭＳ ゴシック</vt:lpstr>
      <vt:lpstr>ＭＳ 明朝</vt:lpstr>
      <vt:lpstr>游ゴシック</vt:lpstr>
      <vt:lpstr>Arial</vt:lpstr>
      <vt:lpstr>Arial Black</vt:lpstr>
      <vt:lpstr>Times New Roman</vt:lpstr>
      <vt:lpstr>Office テーマ</vt:lpstr>
      <vt:lpstr> </vt:lpstr>
      <vt:lpstr>PowerPoint プレゼンテーション</vt:lpstr>
      <vt:lpstr>PowerPoint プレゼンテーション</vt:lpstr>
      <vt:lpstr>PowerPoint プレゼンテーション</vt:lpstr>
      <vt:lpstr>PowerPoint プレゼンテーション</vt:lpstr>
    </vt:vector>
  </TitlesOfParts>
  <Company>兵庫県</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有本　晃子</dc:creator>
  <cp:lastModifiedBy>長谷　佳行</cp:lastModifiedBy>
  <cp:revision>187</cp:revision>
  <cp:lastPrinted>2023-10-27T02:35:40Z</cp:lastPrinted>
  <dcterms:created xsi:type="dcterms:W3CDTF">2022-06-28T04:05:20Z</dcterms:created>
  <dcterms:modified xsi:type="dcterms:W3CDTF">2023-10-27T02:54:35Z</dcterms:modified>
</cp:coreProperties>
</file>